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259" r:id="rId4"/>
    <p:sldId id="260" r:id="rId5"/>
    <p:sldId id="261" r:id="rId6"/>
    <p:sldId id="302" r:id="rId7"/>
    <p:sldId id="262" r:id="rId8"/>
    <p:sldId id="278" r:id="rId9"/>
    <p:sldId id="264" r:id="rId10"/>
    <p:sldId id="301" r:id="rId11"/>
    <p:sldId id="267" r:id="rId12"/>
    <p:sldId id="268" r:id="rId13"/>
    <p:sldId id="282" r:id="rId14"/>
    <p:sldId id="269" r:id="rId15"/>
    <p:sldId id="292" r:id="rId16"/>
    <p:sldId id="293" r:id="rId17"/>
    <p:sldId id="275" r:id="rId18"/>
    <p:sldId id="273" r:id="rId19"/>
    <p:sldId id="303" r:id="rId20"/>
    <p:sldId id="272" r:id="rId21"/>
    <p:sldId id="271" r:id="rId22"/>
    <p:sldId id="299" r:id="rId23"/>
    <p:sldId id="295" r:id="rId24"/>
    <p:sldId id="296" r:id="rId25"/>
    <p:sldId id="297" r:id="rId26"/>
    <p:sldId id="304" r:id="rId27"/>
    <p:sldId id="305" r:id="rId28"/>
    <p:sldId id="294" r:id="rId29"/>
    <p:sldId id="274" r:id="rId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Lato" panose="020B0600000101010101" charset="0"/>
      <p:regular r:id="rId34"/>
      <p:bold r:id="rId35"/>
      <p:italic r:id="rId36"/>
      <p:boldItalic r:id="rId37"/>
    </p:embeddedFont>
    <p:embeddedFont>
      <p:font typeface="Raleway" panose="020B0600000101010101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B7F4F-5075-4691-B6EE-299493198F86}">
  <a:tblStyle styleId="{08EB7F4F-5075-4691-B6EE-299493198F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794" autoAdjust="0"/>
  </p:normalViewPr>
  <p:slideViewPr>
    <p:cSldViewPr snapToGrid="0">
      <p:cViewPr>
        <p:scale>
          <a:sx n="150" d="100"/>
          <a:sy n="150" d="100"/>
        </p:scale>
        <p:origin x="-3630" y="-9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승수 이" userId="18713ad87fe48bc5" providerId="LiveId" clId="{55709724-3870-4F15-9763-039B34E298EC}"/>
    <pc:docChg chg="modSld">
      <pc:chgData name="승수 이" userId="18713ad87fe48bc5" providerId="LiveId" clId="{55709724-3870-4F15-9763-039B34E298EC}" dt="2020-05-06T20:40:08.076" v="3" actId="14100"/>
      <pc:docMkLst>
        <pc:docMk/>
      </pc:docMkLst>
      <pc:sldChg chg="modSp">
        <pc:chgData name="승수 이" userId="18713ad87fe48bc5" providerId="LiveId" clId="{55709724-3870-4F15-9763-039B34E298EC}" dt="2020-05-06T20:40:08.076" v="3" actId="14100"/>
        <pc:sldMkLst>
          <pc:docMk/>
          <pc:sldMk cId="0" sldId="260"/>
        </pc:sldMkLst>
        <pc:spChg chg="mod">
          <ac:chgData name="승수 이" userId="18713ad87fe48bc5" providerId="LiveId" clId="{55709724-3870-4F15-9763-039B34E298EC}" dt="2020-05-06T20:40:08.076" v="3" actId="14100"/>
          <ac:spMkLst>
            <pc:docMk/>
            <pc:sldMk cId="0" sldId="260"/>
            <ac:spMk id="5" creationId="{2FFCDB7C-89B1-45D4-AD05-95E28FC4B03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aseline="0" dirty="0"/>
              <a:t>Distribution of Elec-Car </a:t>
            </a:r>
            <a:r>
              <a:rPr lang="en-US" altLang="ko-KR" sz="1200" baseline="0" dirty="0"/>
              <a:t>(unit: numbers) </a:t>
            </a:r>
            <a:endParaRPr lang="ko-KR" sz="1200" dirty="0"/>
          </a:p>
        </c:rich>
      </c:tx>
      <c:layout>
        <c:manualLayout>
          <c:xMode val="edge"/>
          <c:yMode val="edge"/>
          <c:x val="0.12659678012376555"/>
          <c:y val="2.86038129783607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Seoul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73</c:v>
                </c:pt>
                <c:pt idx="1">
                  <c:v>285</c:v>
                </c:pt>
                <c:pt idx="2">
                  <c:v>330</c:v>
                </c:pt>
                <c:pt idx="3">
                  <c:v>212</c:v>
                </c:pt>
                <c:pt idx="4">
                  <c:v>452</c:v>
                </c:pt>
                <c:pt idx="5">
                  <c:v>455</c:v>
                </c:pt>
                <c:pt idx="6">
                  <c:v>4112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19-450D-B017-DC8FD62693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Daegu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7</c:v>
                </c:pt>
                <c:pt idx="1">
                  <c:v>5</c:v>
                </c:pt>
                <c:pt idx="2">
                  <c:v>4</c:v>
                </c:pt>
                <c:pt idx="3">
                  <c:v>5</c:v>
                </c:pt>
                <c:pt idx="4">
                  <c:v>92</c:v>
                </c:pt>
                <c:pt idx="5">
                  <c:v>209</c:v>
                </c:pt>
                <c:pt idx="6">
                  <c:v>1693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19-450D-B017-DC8FD62693D6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Jeju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</c:numCache>
            </c:numRef>
          </c:cat>
          <c:val>
            <c:numRef>
              <c:f>Sheet1!$R$2:$R$8</c:f>
              <c:numCache>
                <c:formatCode>General</c:formatCode>
                <c:ptCount val="7"/>
                <c:pt idx="0">
                  <c:v>46</c:v>
                </c:pt>
                <c:pt idx="1">
                  <c:v>144</c:v>
                </c:pt>
                <c:pt idx="2">
                  <c:v>160</c:v>
                </c:pt>
                <c:pt idx="3">
                  <c:v>409</c:v>
                </c:pt>
                <c:pt idx="4">
                  <c:v>1615</c:v>
                </c:pt>
                <c:pt idx="5">
                  <c:v>3706</c:v>
                </c:pt>
                <c:pt idx="6">
                  <c:v>3087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8-6719-450D-B017-DC8FD62693D6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</c:numCache>
            </c:numRef>
          </c:cat>
          <c:val>
            <c:numRef>
              <c:f>Sheet1!$S$2:$S$8</c:f>
              <c:numCache>
                <c:formatCode>General</c:formatCode>
                <c:ptCount val="7"/>
                <c:pt idx="0">
                  <c:v>338</c:v>
                </c:pt>
                <c:pt idx="1">
                  <c:v>753</c:v>
                </c:pt>
                <c:pt idx="2">
                  <c:v>780</c:v>
                </c:pt>
                <c:pt idx="3">
                  <c:v>1075</c:v>
                </c:pt>
                <c:pt idx="4">
                  <c:v>2874</c:v>
                </c:pt>
                <c:pt idx="5">
                  <c:v>5882</c:v>
                </c:pt>
                <c:pt idx="6">
                  <c:v>13631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A-6719-450D-B017-DC8FD62693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755936"/>
        <c:axId val="236757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Busan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8</c:v>
                      </c:pt>
                      <c:pt idx="1">
                        <c:v>10</c:v>
                      </c:pt>
                      <c:pt idx="2">
                        <c:v>3</c:v>
                      </c:pt>
                      <c:pt idx="3">
                        <c:v>84</c:v>
                      </c:pt>
                      <c:pt idx="4">
                        <c:v>106</c:v>
                      </c:pt>
                      <c:pt idx="5">
                        <c:v>117</c:v>
                      </c:pt>
                      <c:pt idx="6">
                        <c:v>422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6719-450D-B017-DC8FD62693D6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Incheon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23</c:v>
                      </c:pt>
                      <c:pt idx="2">
                        <c:v>15</c:v>
                      </c:pt>
                      <c:pt idx="3">
                        <c:v>10</c:v>
                      </c:pt>
                      <c:pt idx="4">
                        <c:v>8</c:v>
                      </c:pt>
                      <c:pt idx="5">
                        <c:v>51</c:v>
                      </c:pt>
                      <c:pt idx="6">
                        <c:v>263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2B-6719-450D-B017-DC8FD62693D6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Gwangju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3</c:v>
                      </c:pt>
                      <c:pt idx="2">
                        <c:v>62</c:v>
                      </c:pt>
                      <c:pt idx="3">
                        <c:v>52</c:v>
                      </c:pt>
                      <c:pt idx="4">
                        <c:v>75</c:v>
                      </c:pt>
                      <c:pt idx="5">
                        <c:v>54</c:v>
                      </c:pt>
                      <c:pt idx="6">
                        <c:v>366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2C-6719-450D-B017-DC8FD62693D6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Daejeon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4</c:v>
                      </c:pt>
                      <c:pt idx="1">
                        <c:v>6</c:v>
                      </c:pt>
                      <c:pt idx="2">
                        <c:v>6</c:v>
                      </c:pt>
                      <c:pt idx="3">
                        <c:v>2</c:v>
                      </c:pt>
                      <c:pt idx="4">
                        <c:v>7</c:v>
                      </c:pt>
                      <c:pt idx="5">
                        <c:v>42</c:v>
                      </c:pt>
                      <c:pt idx="6">
                        <c:v>215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2D-6719-450D-B017-DC8FD62693D6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Ulsan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7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  <c:pt idx="4">
                        <c:v>1</c:v>
                      </c:pt>
                      <c:pt idx="5">
                        <c:v>14</c:v>
                      </c:pt>
                      <c:pt idx="6">
                        <c:v>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2E-6719-450D-B017-DC8FD62693D6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Sejong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2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1</c:v>
                      </c:pt>
                      <c:pt idx="5">
                        <c:v>14</c:v>
                      </c:pt>
                      <c:pt idx="6">
                        <c:v>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2F-6719-450D-B017-DC8FD62693D6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Gyunggi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35</c:v>
                      </c:pt>
                      <c:pt idx="1">
                        <c:v>74</c:v>
                      </c:pt>
                      <c:pt idx="2">
                        <c:v>31</c:v>
                      </c:pt>
                      <c:pt idx="3">
                        <c:v>58</c:v>
                      </c:pt>
                      <c:pt idx="4">
                        <c:v>84</c:v>
                      </c:pt>
                      <c:pt idx="5">
                        <c:v>226</c:v>
                      </c:pt>
                      <c:pt idx="6">
                        <c:v>1374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30-6719-450D-B017-DC8FD62693D6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</c15:sqref>
                        </c15:formulaRef>
                      </c:ext>
                    </c:extLst>
                    <c:strCache>
                      <c:ptCount val="1"/>
                      <c:pt idx="0">
                        <c:v>Gangwon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</a:schemeClr>
                    </a:solidFill>
                    <a:ln w="9525">
                      <a:solidFill>
                        <a:schemeClr val="accent2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Sheet1!$K$2:$K$8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9</c:v>
                      </c:pt>
                      <c:pt idx="1">
                        <c:v>10</c:v>
                      </c:pt>
                      <c:pt idx="2">
                        <c:v>6</c:v>
                      </c:pt>
                      <c:pt idx="3">
                        <c:v>21</c:v>
                      </c:pt>
                      <c:pt idx="4">
                        <c:v>36</c:v>
                      </c:pt>
                      <c:pt idx="5">
                        <c:v>57</c:v>
                      </c:pt>
                      <c:pt idx="6">
                        <c:v>259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31-6719-450D-B017-DC8FD62693D6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</c15:sqref>
                        </c15:formulaRef>
                      </c:ext>
                    </c:extLst>
                    <c:strCache>
                      <c:ptCount val="1"/>
                      <c:pt idx="0">
                        <c:v>ChungBuk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</a:schemeClr>
                    </a:solidFill>
                    <a:ln w="9525">
                      <a:solidFill>
                        <a:schemeClr val="accent4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Sheet1!$L$2:$L$8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</c:v>
                      </c:pt>
                      <c:pt idx="1">
                        <c:v>6</c:v>
                      </c:pt>
                      <c:pt idx="2">
                        <c:v>6</c:v>
                      </c:pt>
                      <c:pt idx="3">
                        <c:v>3</c:v>
                      </c:pt>
                      <c:pt idx="4">
                        <c:v>8</c:v>
                      </c:pt>
                      <c:pt idx="5">
                        <c:v>14</c:v>
                      </c:pt>
                      <c:pt idx="6">
                        <c:v>186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32-6719-450D-B017-DC8FD62693D6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Sheet1!$M$1</c15:sqref>
                        </c15:formulaRef>
                      </c:ext>
                    </c:extLst>
                    <c:strCache>
                      <c:ptCount val="1"/>
                      <c:pt idx="0">
                        <c:v>ChungNam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</a:schemeClr>
                    </a:solidFill>
                    <a:ln w="9525">
                      <a:solidFill>
                        <a:schemeClr val="accent6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Sheet1!$M$2:$M$8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8</c:v>
                      </c:pt>
                      <c:pt idx="1">
                        <c:v>59</c:v>
                      </c:pt>
                      <c:pt idx="2">
                        <c:v>33</c:v>
                      </c:pt>
                      <c:pt idx="3">
                        <c:v>22</c:v>
                      </c:pt>
                      <c:pt idx="4">
                        <c:v>10</c:v>
                      </c:pt>
                      <c:pt idx="5">
                        <c:v>24</c:v>
                      </c:pt>
                      <c:pt idx="6">
                        <c:v>139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33-6719-450D-B017-DC8FD62693D6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Sheet1!$N$1</c15:sqref>
                        </c15:formulaRef>
                      </c:ext>
                    </c:extLst>
                    <c:strCache>
                      <c:ptCount val="1"/>
                      <c:pt idx="0">
                        <c:v>JeonBuk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Sheet1!$N$2:$N$8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9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10</c:v>
                      </c:pt>
                      <c:pt idx="5">
                        <c:v>12</c:v>
                      </c:pt>
                      <c:pt idx="6">
                        <c:v>224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34-6719-450D-B017-DC8FD62693D6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Sheet1!$O$1</c15:sqref>
                        </c15:formulaRef>
                      </c:ext>
                    </c:extLst>
                    <c:strCache>
                      <c:ptCount val="1"/>
                      <c:pt idx="0">
                        <c:v>JeonNam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Sheet1!$O$2:$O$8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50</c:v>
                      </c:pt>
                      <c:pt idx="1">
                        <c:v>40</c:v>
                      </c:pt>
                      <c:pt idx="2">
                        <c:v>22</c:v>
                      </c:pt>
                      <c:pt idx="3">
                        <c:v>50</c:v>
                      </c:pt>
                      <c:pt idx="4">
                        <c:v>209</c:v>
                      </c:pt>
                      <c:pt idx="5">
                        <c:v>634</c:v>
                      </c:pt>
                      <c:pt idx="6">
                        <c:v>417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35-6719-450D-B017-DC8FD62693D6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Sheet1!$P$1</c15:sqref>
                        </c15:formulaRef>
                      </c:ext>
                    </c:extLst>
                    <c:strCache>
                      <c:ptCount val="1"/>
                      <c:pt idx="0">
                        <c:v>GyeongBuk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Sheet1!$P$2:$P$8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15</c:v>
                      </c:pt>
                      <c:pt idx="1">
                        <c:v>40</c:v>
                      </c:pt>
                      <c:pt idx="2">
                        <c:v>32</c:v>
                      </c:pt>
                      <c:pt idx="3">
                        <c:v>28</c:v>
                      </c:pt>
                      <c:pt idx="4">
                        <c:v>37</c:v>
                      </c:pt>
                      <c:pt idx="5">
                        <c:v>125</c:v>
                      </c:pt>
                      <c:pt idx="6">
                        <c:v>421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36-6719-450D-B017-DC8FD62693D6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Sheet1!$Q$1</c15:sqref>
                        </c15:formulaRef>
                      </c:ext>
                    </c:extLst>
                    <c:strCache>
                      <c:ptCount val="1"/>
                      <c:pt idx="0">
                        <c:v>GyeongNam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50000"/>
                      </a:schemeClr>
                    </a:solidFill>
                    <a:ln w="9525">
                      <a:solidFill>
                        <a:schemeClr val="accent2">
                          <a:lumMod val="5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</c:v>
                      </c:pt>
                      <c:pt idx="1">
                        <c:v>12</c:v>
                      </c:pt>
                      <c:pt idx="2">
                        <c:v>13</c:v>
                      </c:pt>
                      <c:pt idx="3">
                        <c:v>14</c:v>
                      </c:pt>
                      <c:pt idx="4">
                        <c:v>15</c:v>
                      </c:pt>
                      <c:pt idx="5">
                        <c:v>16</c:v>
                      </c:pt>
                      <c:pt idx="6">
                        <c:v>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Sheet1!$Q$2:$Q$8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58</c:v>
                      </c:pt>
                      <c:pt idx="1">
                        <c:v>35</c:v>
                      </c:pt>
                      <c:pt idx="2">
                        <c:v>62</c:v>
                      </c:pt>
                      <c:pt idx="3">
                        <c:v>107</c:v>
                      </c:pt>
                      <c:pt idx="4">
                        <c:v>123</c:v>
                      </c:pt>
                      <c:pt idx="5">
                        <c:v>128</c:v>
                      </c:pt>
                      <c:pt idx="6">
                        <c:v>367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37-6719-450D-B017-DC8FD62693D6}"/>
                  </c:ext>
                </c:extLst>
              </c15:ser>
            </c15:filteredLineSeries>
          </c:ext>
        </c:extLst>
      </c:lineChart>
      <c:catAx>
        <c:axId val="23675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6757904"/>
        <c:crosses val="autoZero"/>
        <c:auto val="1"/>
        <c:lblAlgn val="ctr"/>
        <c:lblOffset val="100"/>
        <c:noMultiLvlLbl val="0"/>
      </c:catAx>
      <c:valAx>
        <c:axId val="23675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675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Percentage of </a:t>
            </a:r>
          </a:p>
          <a:p>
            <a:pPr>
              <a:defRPr/>
            </a:pPr>
            <a:r>
              <a:rPr lang="en-US" sz="1800" dirty="0"/>
              <a:t>Manufacturing Cost</a:t>
            </a:r>
            <a:r>
              <a:rPr lang="en-US" sz="1600" b="0" dirty="0"/>
              <a:t>(%)</a:t>
            </a:r>
            <a:endParaRPr lang="en-US" b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percentage(%)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0F3-4D97-A981-050A082DA4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0FE-476A-ADFD-6EE72E0A0C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0FE-476A-ADFD-6EE72E0A0C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0FE-476A-ADFD-6EE72E0A0C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0FE-476A-ADFD-6EE72E0A0CD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8DD9B5B-585D-4D78-90C0-E2214B66E82D}" type="PERCENTAGE">
                      <a:rPr lang="en-US" altLang="ko-KR" sz="1800"/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0F3-4D97-A981-050A082DA4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Cell</c:v>
                </c:pt>
                <c:pt idx="1">
                  <c:v>BMS</c:v>
                </c:pt>
                <c:pt idx="2">
                  <c:v>Labour</c:v>
                </c:pt>
                <c:pt idx="3">
                  <c:v>Logistics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60</c:v>
                </c:pt>
                <c:pt idx="1">
                  <c:v>16</c:v>
                </c:pt>
                <c:pt idx="2">
                  <c:v>2</c:v>
                </c:pt>
                <c:pt idx="3">
                  <c:v>4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F3-4D97-A981-050A082DA48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B3323D-C0E1-4BC4-9E89-5B92451AC1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F5E631-E099-46B7-B3D0-D352B7B44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DCFEE-B84D-48BF-9CFD-A2B951E21E7B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E11D53-433B-4B07-9A21-0BA1F3AA7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8F7FD0-4D2D-4D8F-909E-AFE56B81F3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1A3CC-EACA-4CD9-AA34-4FD228AC9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54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b6d556f8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b6d556f8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724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b6d556f8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b6d556f8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b6d556f8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b6d556f8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그래프는 UML로 대체할 예정.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검사단계에서 Reuse(재사용)/Recycling(재활용)/SecondaryUsage(이차사용) 으로 분류가 되는데 이 중 우리는 BID가 유지되는 Reuse에 초점을 맞춰서 이력관리할 것임.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b6d556f8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b6d556f8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그래프는 UML로 대체할 예정.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검사단계에서 Reuse(재사용)/Recycling(재활용)/SecondaryUsage(이차사용) 으로 분류가 되는데 이 중 우리는 BID가 유지되는 Reuse에 초점을 맞춰서 이력관리할 것임.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6300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b784474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b784474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배터리 팩에서 모듈단위까지 분해해서 재사용.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blockChain에서 previousBID는 이전에 기록된 모듈의 ID, BID는 현재 모듈 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prevBID가 비어있는 경우는 새로운 배터리모듈을 사용한 경우. UserID,시작일, 배터리성능 등을 moduleInfo에 기록해준다.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b6d556f8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b6d556f8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블록체인의 배터리 모듈이력과 현재 데이터베이스에 기록된 유저의 정보 등을 고려하여 배터리 검사 단계에서 배터리 성능을 평가, Reuse 방식이면 모듈로 분리돼서 약간의 공정이후 모듈단위로 재사용하고 블록체인에 기록.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066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b6d556f8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b6d556f8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블록체인의 배터리 모듈이력과 현재 데이터베이스에 기록된 유저의 정보 등을 고려하여 배터리 검사 단계에서 배터리 성능을 평가, Reuse 방식이면 모듈로 분리돼서 약간의 공정이후 모듈단위로 재사용하고 블록체인에 기록.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769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b6d556f8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b6d556f8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폐배터리 모듈 추정치</a:t>
            </a:r>
            <a:r>
              <a:rPr lang="en-US" altLang="ko-KR" dirty="0"/>
              <a:t>: 2022</a:t>
            </a:r>
            <a:r>
              <a:rPr lang="ko-KR" altLang="en-US" dirty="0"/>
              <a:t>년 기준</a:t>
            </a:r>
            <a:r>
              <a:rPr lang="en-US" altLang="ko-KR" dirty="0"/>
              <a:t>, </a:t>
            </a:r>
            <a:r>
              <a:rPr lang="ko-KR" altLang="en-US" dirty="0"/>
              <a:t>출처</a:t>
            </a:r>
            <a:r>
              <a:rPr lang="en-US" altLang="ko-KR" dirty="0"/>
              <a:t>: KEI(1099</a:t>
            </a:r>
            <a:r>
              <a:rPr lang="ko-KR" altLang="en-US" dirty="0"/>
              <a:t>개</a:t>
            </a:r>
            <a:r>
              <a:rPr lang="en-US" altLang="ko-KR" dirty="0"/>
              <a:t>*4), </a:t>
            </a:r>
            <a:r>
              <a:rPr lang="ko-KR" altLang="en-US" dirty="0"/>
              <a:t>자동차부품연</a:t>
            </a:r>
            <a:r>
              <a:rPr lang="en-US" altLang="ko-KR" dirty="0"/>
              <a:t>(9155</a:t>
            </a:r>
            <a:r>
              <a:rPr lang="ko-KR" altLang="en-US" dirty="0"/>
              <a:t>개</a:t>
            </a:r>
            <a:r>
              <a:rPr lang="en-US" altLang="ko-KR" dirty="0"/>
              <a:t>*4)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r>
              <a:rPr lang="en-US" altLang="ko-KR" sz="1100" b="1" dirty="0">
                <a:solidFill>
                  <a:srgbClr val="FF0000"/>
                </a:solidFill>
              </a:rPr>
              <a:t>**</a:t>
            </a:r>
            <a:r>
              <a:rPr lang="ko-KR" altLang="en-US" sz="1100" b="1" dirty="0">
                <a:solidFill>
                  <a:srgbClr val="FF0000"/>
                </a:solidFill>
              </a:rPr>
              <a:t>우리의 </a:t>
            </a:r>
            <a:r>
              <a:rPr lang="en-US" altLang="ko-KR" sz="1100" b="1" dirty="0" err="1">
                <a:solidFill>
                  <a:srgbClr val="FF0000"/>
                </a:solidFill>
              </a:rPr>
              <a:t>keypoint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두가지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>
                <a:solidFill>
                  <a:srgbClr val="FF0000"/>
                </a:solidFill>
              </a:rPr>
              <a:t>-</a:t>
            </a:r>
            <a:r>
              <a:rPr lang="ko-KR" altLang="en-US" sz="1100" b="1" dirty="0">
                <a:solidFill>
                  <a:srgbClr val="FF0000"/>
                </a:solidFill>
              </a:rPr>
              <a:t> 투명한 이력관리를 통한 재활용 활성화</a:t>
            </a:r>
            <a:r>
              <a:rPr lang="en-US" altLang="ko-KR" sz="1100" b="1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100" b="1" dirty="0">
                <a:solidFill>
                  <a:srgbClr val="FF0000"/>
                </a:solidFill>
              </a:rPr>
              <a:t>-</a:t>
            </a:r>
            <a:r>
              <a:rPr lang="ko-KR" altLang="en-US" sz="1100" b="1" dirty="0" err="1">
                <a:solidFill>
                  <a:srgbClr val="FF0000"/>
                </a:solidFill>
              </a:rPr>
              <a:t>스마트컨트랙트를</a:t>
            </a:r>
            <a:r>
              <a:rPr lang="ko-KR" altLang="en-US" sz="1100" b="1" dirty="0">
                <a:solidFill>
                  <a:srgbClr val="FF0000"/>
                </a:solidFill>
              </a:rPr>
              <a:t> 활용한 실시간 재고내역 관리  언급해주고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100" b="1" dirty="0">
                <a:solidFill>
                  <a:srgbClr val="FF0000"/>
                </a:solidFill>
              </a:rPr>
              <a:t>기대가치</a:t>
            </a:r>
            <a:r>
              <a:rPr lang="en-US" altLang="ko-KR" sz="1100" b="1" dirty="0">
                <a:solidFill>
                  <a:srgbClr val="FF0000"/>
                </a:solidFill>
              </a:rPr>
              <a:t>: </a:t>
            </a:r>
          </a:p>
          <a:p>
            <a:r>
              <a:rPr lang="en-US" altLang="ko-KR" sz="1100" b="1" dirty="0">
                <a:solidFill>
                  <a:srgbClr val="FF0000"/>
                </a:solidFill>
              </a:rPr>
              <a:t>-</a:t>
            </a:r>
            <a:r>
              <a:rPr lang="ko-KR" altLang="en-US" sz="1100" b="1" dirty="0">
                <a:solidFill>
                  <a:srgbClr val="FF0000"/>
                </a:solidFill>
              </a:rPr>
              <a:t>비용측면</a:t>
            </a:r>
            <a:r>
              <a:rPr lang="en-US" altLang="ko-KR" sz="1100" b="1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100" b="1" dirty="0">
                <a:solidFill>
                  <a:srgbClr val="FF0000"/>
                </a:solidFill>
              </a:rPr>
              <a:t>-</a:t>
            </a:r>
            <a:r>
              <a:rPr lang="ko-KR" altLang="en-US" sz="1100" b="1" dirty="0">
                <a:solidFill>
                  <a:srgbClr val="FF0000"/>
                </a:solidFill>
              </a:rPr>
              <a:t>재활용가능 모듈의 수</a:t>
            </a:r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당위성</a:t>
            </a:r>
            <a:r>
              <a:rPr lang="en-US" altLang="ko-KR" sz="1100" b="1" dirty="0">
                <a:solidFill>
                  <a:srgbClr val="FF0000"/>
                </a:solidFill>
              </a:rPr>
              <a:t>_</a:t>
            </a:r>
            <a:r>
              <a:rPr lang="ko-KR" altLang="en-US" sz="1100" b="1" dirty="0">
                <a:solidFill>
                  <a:srgbClr val="FF0000"/>
                </a:solidFill>
              </a:rPr>
              <a:t>표 참조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r>
              <a:rPr lang="ko-KR" altLang="en-US" sz="1100" b="1" dirty="0">
                <a:solidFill>
                  <a:srgbClr val="FF0000"/>
                </a:solidFill>
              </a:rPr>
              <a:t> 측면</a:t>
            </a:r>
            <a:r>
              <a:rPr lang="en-US" altLang="ko-KR" sz="1100" b="1" dirty="0">
                <a:solidFill>
                  <a:srgbClr val="FF0000"/>
                </a:solidFill>
              </a:rPr>
              <a:t>: 1000~9000</a:t>
            </a:r>
            <a:r>
              <a:rPr lang="ko-KR" altLang="en-US" sz="1100" b="1" dirty="0">
                <a:solidFill>
                  <a:srgbClr val="FF0000"/>
                </a:solidFill>
              </a:rPr>
              <a:t>개 정도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8529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b6d556f8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b6d556f8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나선형 모델로 </a:t>
            </a:r>
            <a:r>
              <a:rPr lang="en-US" altLang="ko-KR" dirty="0"/>
              <a:t>spiral 2~3</a:t>
            </a:r>
            <a:r>
              <a:rPr lang="ko-KR" altLang="en-US" dirty="0"/>
              <a:t>정도 계획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b6d556f8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b6d556f8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나선형 모델로 </a:t>
            </a:r>
            <a:r>
              <a:rPr lang="en-US" altLang="ko-KR" dirty="0"/>
              <a:t>spiral 2~3</a:t>
            </a:r>
            <a:r>
              <a:rPr lang="ko-KR" altLang="en-US" dirty="0"/>
              <a:t>정도 계획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Multisig</a:t>
            </a:r>
            <a:r>
              <a:rPr lang="ko-KR" altLang="en-US" dirty="0"/>
              <a:t>방식으로 블록체인 상 익명성 유지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SmartContract</a:t>
            </a:r>
            <a:r>
              <a:rPr lang="ko-KR" altLang="en-US" dirty="0"/>
              <a:t>로 실시간 단위거래</a:t>
            </a:r>
            <a:r>
              <a:rPr lang="en-US" altLang="ko-KR" dirty="0"/>
              <a:t>+</a:t>
            </a:r>
            <a:r>
              <a:rPr lang="ko-KR" altLang="en-US" dirty="0"/>
              <a:t>고의적변경방지로 신뢰도 보장가능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20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b6d556f8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b6d556f8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Schedule: </a:t>
            </a:r>
            <a:r>
              <a:rPr lang="ko-KR" altLang="en-US" dirty="0"/>
              <a:t>고도화계획</a:t>
            </a:r>
            <a:r>
              <a:rPr lang="en-US" altLang="ko-KR" dirty="0"/>
              <a:t>, Role: </a:t>
            </a:r>
            <a:r>
              <a:rPr lang="ko-KR" altLang="en-US" dirty="0"/>
              <a:t>역할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b6d556f8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b6d556f8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6d556f8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b6d556f8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시연영상 순서: 1분 가량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&lt;사용자 모듈&gt;에서 보증기간 만료에 따라 &lt;검사 모듈&gt;로 이동하고 그 과정에 저장이 필요한 정보가 블록체인에 기록되는 과정 등 어플리케이션 기능들 설명 예정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6d556f8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b6d556f8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시연영상 순서: 1분 가량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&lt;사용자 모듈&gt;에서 보증기간 만료에 따라 &lt;검사 모듈&gt;로 이동하고 그 과정에 저장이 필요한 정보가 블록체인에 기록되는 과정 등 어플리케이션 기능들 설명 예정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031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6d556f8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b6d556f8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시연영상 순서: 1분 가량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&lt;사용자 모듈&gt;에서 보증기간 만료에 따라 &lt;검사 모듈&gt;로 이동하고 그 과정에 저장이 필요한 정보가 블록체인에 기록되는 과정 등 어플리케이션 기능들 설명 예정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930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6d556f8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b6d556f8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시연영상 순서: 1분 가량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&lt;사용자 모듈&gt;에서 보증기간 만료에 따라 &lt;검사 모듈&gt;로 이동하고 그 과정에 저장이 필요한 정보가 블록체인에 기록되는 과정 등 어플리케이션 기능들 설명 예정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345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6d556f8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b6d556f8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시연영상 순서: 1분 가량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&lt;사용자 모듈&gt;에서 보증기간 만료에 따라 &lt;검사 모듈&gt;로 이동하고 그 과정에 저장이 필요한 정보가 블록체인에 기록되는 과정 등 어플리케이션 기능들 설명 예정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752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6d556f8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b6d556f8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시연영상 순서: 1분 가량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&lt;사용자 모듈&gt;에서 보증기간 만료에 따라 &lt;검사 모듈&gt;로 이동하고 그 과정에 저장이 필요한 정보가 블록체인에 기록되는 과정 등 어플리케이션 기능들 설명 예정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509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6d556f8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b6d556f8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시연영상 순서: 1분 가량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&lt;사용자 모듈&gt;에서 보증기간 만료에 따라 &lt;검사 모듈&gt;로 이동하고 그 과정에 저장이 필요한 정보가 블록체인에 기록되는 과정 등 어플리케이션 기능들 설명 예정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943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6d556f8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b6d556f8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시연영상 순서: 1분 가량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&lt;사용자 모듈&gt;에서 보증기간 만료에 따라 &lt;검사 모듈&gt;로 이동하고 그 과정에 저장이 필요한 정보가 블록체인에 기록되는 과정 등 어플리케이션 기능들 설명 예정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0958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b6d556f8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b6d556f8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예상질문</a:t>
            </a:r>
            <a:r>
              <a:rPr lang="en-US" altLang="ko-KR" dirty="0"/>
              <a:t>: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블록체인을 사용하는 이유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ko-KR" alt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298450">
              <a:buFontTx/>
              <a:buChar char="-"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부품의 신뢰도는 무척 중요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비싼 배터리를 재활용하려면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신뢰기반 기술인 블록체인이 필요하다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이력의 누락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고의적 변경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빠른 속도의 실시간 단위 거래 등 관리 가능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58750" indent="0"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환경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상태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대하여 연결된 모든 노드의 합의하에 삭제 가능 </a:t>
            </a:r>
          </a:p>
          <a:p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블록체인에 저장하는 내용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이력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_ID </a:t>
            </a:r>
            <a:endParaRPr lang="ko-KR" alt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통합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저장하는 내용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ko-KR" alt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FontTx/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FontTx/>
              <a:buNone/>
            </a:pPr>
            <a:endParaRPr lang="ko-KR" alt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암호화방식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기존의 방식을 유지하되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멀티시그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두번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암호화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하여 향후 폐배터리에 대한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인증시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원 사용자에 대한 익명성 유지 가능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요청시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b6d556f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b6d556f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요구분석이 명확치 않아 프로토타입 모델로 구현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정부 배터리관련부서 직원이나</a:t>
            </a:r>
            <a:r>
              <a:rPr lang="en-US" altLang="ko-KR" dirty="0"/>
              <a:t>, </a:t>
            </a:r>
            <a:r>
              <a:rPr lang="ko-KR" altLang="en-US" dirty="0"/>
              <a:t>재활용센터 관리자가 모니터링 하기 위한 어플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b6d556f8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b6d556f8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전기차 보급량이 많은데 2013년 최초 보조금 지급시작 이후로 보증기간(5~7년,10만km)이 끝나서 이제 1세대 구매자들의 폐배터리가 발생할 것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따라서 폐배터리 처리시설이 필요한 시점. </a:t>
            </a:r>
            <a:endParaRPr lang="en-US" altLang="ko"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chemeClr val="bg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국내에선 아직 폐배터리 처리절차가 미흡하고 처리비용</a:t>
            </a:r>
            <a:r>
              <a:rPr lang="en-US" altLang="ko-KR" sz="1200" dirty="0">
                <a:solidFill>
                  <a:schemeClr val="bg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</a:t>
            </a:r>
            <a:r>
              <a:rPr lang="ko-KR" altLang="en-US" sz="1200" dirty="0">
                <a:solidFill>
                  <a:schemeClr val="bg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책임의 주체가 미비함 </a:t>
            </a:r>
            <a:r>
              <a:rPr lang="en-US" altLang="ko-KR" sz="1200" dirty="0">
                <a:solidFill>
                  <a:schemeClr val="bg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(EPR: </a:t>
            </a:r>
            <a:r>
              <a:rPr lang="ko-KR" altLang="en-US" sz="1200" dirty="0">
                <a:solidFill>
                  <a:schemeClr val="bg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생산자책임자제도에 포함되지 않음</a:t>
            </a:r>
            <a:r>
              <a:rPr lang="en-US" altLang="ko-KR" sz="1200" dirty="0">
                <a:solidFill>
                  <a:schemeClr val="bg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b6d556f80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b6d556f80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폐배터리 가격의 60%는 배터리 셀 등의 기관. 이 부분을 재활용해 경제적 가치 창출. 배터리가격은 전체 전기차 비용의 ¼~½ 까지 차지. 배터리 수명은 아예 못쓰는 것이 아니라 70~80% 정도로 수명이 감소한 상태를 말함.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따라서 폐배터리 유통관리에 대한 필요성이 시급함.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따라서 폐배터리 재활용을 통한 환경,경제적 측면의 개선이 필요.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b6d556f80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b6d556f80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**</a:t>
            </a:r>
            <a:r>
              <a:rPr lang="ko-KR" altLang="en-US" sz="1400" b="1" dirty="0">
                <a:solidFill>
                  <a:srgbClr val="FF0000"/>
                </a:solidFill>
              </a:rPr>
              <a:t>왜 시스템이 필요한지 강조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</a:rPr>
              <a:t>부정사례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>신뢰도 문제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화재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등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1929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b784474c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b784474c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폐배터리 가격의 60%는 배터리 셀 등의 기관. 이 부분을 재활용해 경제적 가치 창출. 배터리가격은 전체 전기차 비용의 ¼~½ 까지 차지. 배터리 수명은 아예 못쓰는 것이 아니라 70~80% 정도로 수명이 감소한 상태를 말함. 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따라서 폐배터리 유통관리에 대한 필요성이 시급함.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따라서 폐배터리 재활용을 통한 환경,경제적 측면의 개선이 필요.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b6d556f8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b6d556f8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현재 배터리관리시스템은 딱히 없는 실정이라 이 부분에 대한 사진을 찾기 힘들어 일단 제주도 사례의 프로세스 사진을 갖다 넣었습니다.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**여기서 배터리를 블록체인으로 해야하는 이유 추가설명 필요: 보조금 부분에서 사람들이 악용할 가능성,  등 사례제시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1650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b6d556f8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b6d556f8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 b="1"/>
              <a:t>이중 빨간 부분이 저희 시스템에서 해결가능한 부분입니다.</a:t>
            </a:r>
            <a:endParaRPr b="1"/>
          </a:p>
          <a:p>
            <a:pPr marL="0" lvl="0" indent="0" algn="l" rtl="0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 b="1"/>
              <a:t>*필요한 사항: (해석)</a:t>
            </a:r>
            <a:endParaRPr b="1"/>
          </a:p>
          <a:p>
            <a:pPr marL="0" lvl="0" indent="0" algn="l" rtl="0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/>
              <a:t>-배터리관리시스템 </a:t>
            </a:r>
            <a:r>
              <a:rPr lang="ko" b="1"/>
              <a:t>표준화</a:t>
            </a:r>
            <a:r>
              <a:rPr lang="ko"/>
              <a:t>: 폐기물/중고부품 재사용할지를 정하고 팩/모듈 단위로 </a:t>
            </a:r>
            <a:r>
              <a:rPr lang="ko" u="sng"/>
              <a:t>잔존가치 평가를 표준화</a:t>
            </a:r>
            <a:endParaRPr u="sng"/>
          </a:p>
          <a:p>
            <a:pPr marL="0" lvl="0" indent="0" algn="l" rtl="0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/>
              <a:t>(재사용/재구성 인증절차 명확히)</a:t>
            </a:r>
            <a:endParaRPr/>
          </a:p>
          <a:p>
            <a:pPr marL="0" lvl="0" indent="0" algn="l" rtl="0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/>
              <a:t>-</a:t>
            </a:r>
            <a:r>
              <a:rPr lang="ko" b="1"/>
              <a:t>배터리 생애주기 통계 관리시스템 구축</a:t>
            </a:r>
            <a:r>
              <a:rPr lang="ko"/>
              <a:t>: 전기차 관련 </a:t>
            </a:r>
            <a:r>
              <a:rPr lang="ko" u="sng"/>
              <a:t>별도의 폐기물 코드 지정</a:t>
            </a:r>
            <a:r>
              <a:rPr lang="ko"/>
              <a:t>, 사용후 국내흐름을 용이하게 </a:t>
            </a:r>
            <a:endParaRPr/>
          </a:p>
          <a:p>
            <a:pPr marL="0" lvl="0" indent="0" algn="l" rtl="0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/>
              <a:t>파악해야함. (연관기관:환경공단 EcoAS)</a:t>
            </a:r>
            <a:endParaRPr/>
          </a:p>
          <a:p>
            <a:pPr marL="0" lvl="0" indent="0" algn="l" rtl="0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/>
              <a:t>사용후 배터리의 생산,검사,정비,탈거,재사용/재활용의 전주기 </a:t>
            </a:r>
            <a:r>
              <a:rPr lang="ko" u="sng"/>
              <a:t>빅데이터 관리 필요</a:t>
            </a:r>
            <a:r>
              <a:rPr lang="ko"/>
              <a:t>.</a:t>
            </a:r>
            <a:endParaRPr/>
          </a:p>
          <a:p>
            <a:pPr marL="0" lvl="0" indent="0" algn="l" rtl="0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3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3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1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1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884" lvl="0" indent="-23335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685766" lvl="1" indent="-223826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028649" lvl="2" indent="-223826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371532" lvl="3" indent="-223826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1714415" lvl="4" indent="-223826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057297" lvl="5" indent="-223826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2400180" lvl="6" indent="-223826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2743064" lvl="7" indent="-223826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3085946" lvl="8" indent="-223826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3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1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3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1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1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884" lvl="0" indent="-233351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766" lvl="1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649" lvl="2" indent="-223826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532" lvl="3" indent="-223826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415" lvl="4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297" lvl="5" indent="-223826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180" lvl="6" indent="-223826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064" lvl="7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5946" lvl="8" indent="-223826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3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1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6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884" lvl="0" indent="-233351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766" lvl="1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649" lvl="2" indent="-223826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532" lvl="3" indent="-223826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415" lvl="4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297" lvl="5" indent="-223826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180" lvl="6" indent="-223826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064" lvl="7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5946" lvl="8" indent="-223826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7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884" lvl="0" indent="-233351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766" lvl="1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649" lvl="2" indent="-223826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532" lvl="3" indent="-223826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415" lvl="4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297" lvl="5" indent="-223826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180" lvl="6" indent="-223826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064" lvl="7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5946" lvl="8" indent="-223826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3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1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3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3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7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884" lvl="0" indent="-233351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766" lvl="1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649" lvl="2" indent="-223826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532" lvl="3" indent="-223826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415" lvl="4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297" lvl="5" indent="-223826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180" lvl="6" indent="-223826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064" lvl="7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5946" lvl="8" indent="-223826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3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1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3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3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1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884" lvl="0" indent="-233351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766" lvl="1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649" lvl="2" indent="-223826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532" lvl="3" indent="-223826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415" lvl="4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297" lvl="5" indent="-223826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180" lvl="6" indent="-223826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064" lvl="7" indent="-223826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5946" lvl="8" indent="-223826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1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884" lvl="0" indent="-17144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m/url?sa=i&amp;rct=j&amp;q=&amp;esrc=s&amp;source=images&amp;cd=&amp;cad=rja&amp;uact=8&amp;ved=2ahUKEwiJ6tfIj9DiAhUOOrwKHR00BaUQjRx6BAgBEAU&amp;url=https%3A%2F%2Ftruffleframework.com%2Fdocs%2Fganache%2Foverview&amp;psig=AOvVaw10NhGQHw9CM0Gp1P6uJGRt&amp;ust=1559747818803940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hyperlink" Target="https://www.google.com/url?sa=i&amp;rct=j&amp;q=&amp;esrc=s&amp;source=images&amp;cd=&amp;cad=rja&amp;uact=8&amp;ved=2ahUKEwiZyLn0jtDiAhVIjLwKHRJhAW4QjRx6BAgBEAU&amp;url=https%3A%2F%2Fworldvectorlogo.com%2Flogo%2Fmetamask&amp;psig=AOvVaw30RDmxUerfV2hIHuzfeRg0&amp;ust=1559747640792072" TargetMode="External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ddy309/Blottery/tree/lss_testbranch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855721" y="1942342"/>
            <a:ext cx="2570480" cy="67934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ko" sz="4400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Blottery</a:t>
            </a:r>
            <a:endParaRPr sz="4400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835669" y="4529123"/>
            <a:ext cx="1709558" cy="30177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 algn="r"/>
            <a:r>
              <a:rPr lang="ko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김서윤</a:t>
            </a:r>
            <a:r>
              <a:rPr lang="en-US" altLang="ko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</a:t>
            </a:r>
            <a:r>
              <a:rPr lang="ko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이승수</a:t>
            </a:r>
            <a:r>
              <a:rPr lang="en-US" altLang="ko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ko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이원창</a:t>
            </a:r>
            <a:endParaRPr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7ADB15-BB88-4365-AD65-B9204453E929}"/>
              </a:ext>
            </a:extLst>
          </p:cNvPr>
          <p:cNvSpPr/>
          <p:nvPr/>
        </p:nvSpPr>
        <p:spPr>
          <a:xfrm>
            <a:off x="1143000" y="225795"/>
            <a:ext cx="416052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2019 Graduate Project Secondary Presentation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 descr="모니터, 표지판, 화면, 시계이(가) 표시된 사진&#10;&#10;자동 생성된 설명">
            <a:extLst>
              <a:ext uri="{FF2B5EF4-FFF2-40B4-BE49-F238E27FC236}">
                <a16:creationId xmlns:a16="http://schemas.microsoft.com/office/drawing/2014/main" id="{0886C188-7152-4A80-B51E-97B137BA8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40" y="1942346"/>
            <a:ext cx="1099958" cy="6793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8B50044-DBB4-4302-87DB-5EC6F69EDA98}"/>
              </a:ext>
            </a:extLst>
          </p:cNvPr>
          <p:cNvSpPr/>
          <p:nvPr/>
        </p:nvSpPr>
        <p:spPr>
          <a:xfrm>
            <a:off x="2379982" y="2688921"/>
            <a:ext cx="45975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after-used electric car battery management System</a:t>
            </a:r>
            <a:br>
              <a:rPr lang="en-US" alt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with </a:t>
            </a:r>
            <a:r>
              <a:rPr lang="en-US" altLang="ko" sz="1800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BlockChain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2563B5-4AB6-4E2B-BF01-2C6349A8AB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</a:t>
            </a:fld>
            <a:endParaRPr lang="ko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1345182" y="733603"/>
            <a:ext cx="5766525" cy="401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884">
              <a:lnSpc>
                <a:spcPct val="80000"/>
              </a:lnSpc>
            </a:pP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Specs of Our Project</a:t>
            </a:r>
            <a:endParaRPr sz="180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B9964B-8FB6-45F7-8507-02E3C2186A47}"/>
              </a:ext>
            </a:extLst>
          </p:cNvPr>
          <p:cNvSpPr/>
          <p:nvPr/>
        </p:nvSpPr>
        <p:spPr>
          <a:xfrm>
            <a:off x="1143001" y="131862"/>
            <a:ext cx="31742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TO-BE: Blottery System</a:t>
            </a:r>
            <a:endParaRPr lang="ko-KR" altLang="en-US" sz="200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1E33DD-9574-4F81-AAEB-D5EA64EBBE2B}"/>
              </a:ext>
            </a:extLst>
          </p:cNvPr>
          <p:cNvSpPr/>
          <p:nvPr/>
        </p:nvSpPr>
        <p:spPr>
          <a:xfrm>
            <a:off x="1345180" y="1359105"/>
            <a:ext cx="3320708" cy="1445019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88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735945-EF40-4A48-AD2E-580E178FF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r="29200"/>
          <a:stretch/>
        </p:blipFill>
        <p:spPr>
          <a:xfrm>
            <a:off x="1872272" y="1582572"/>
            <a:ext cx="571237" cy="90961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9E177B9-0FE0-4272-8C35-28B35B8BA2B9}"/>
              </a:ext>
            </a:extLst>
          </p:cNvPr>
          <p:cNvGrpSpPr/>
          <p:nvPr/>
        </p:nvGrpSpPr>
        <p:grpSpPr>
          <a:xfrm>
            <a:off x="3573375" y="3444529"/>
            <a:ext cx="1096179" cy="1013579"/>
            <a:chOff x="4025565" y="2199811"/>
            <a:chExt cx="2804691" cy="2526818"/>
          </a:xfrm>
        </p:grpSpPr>
        <p:pic>
          <p:nvPicPr>
            <p:cNvPr id="27" name="Picture 2" descr="metamask logo에 대한 이미지 검색결과">
              <a:hlinkClick r:id="rId4"/>
              <a:extLst>
                <a:ext uri="{FF2B5EF4-FFF2-40B4-BE49-F238E27FC236}">
                  <a16:creationId xmlns:a16="http://schemas.microsoft.com/office/drawing/2014/main" id="{45D16DC6-67DB-4E2C-AE95-30F47376E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7152" y="2199811"/>
              <a:ext cx="1772303" cy="1844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B35A54-B193-431C-8E5E-77204A12EAE1}"/>
                </a:ext>
              </a:extLst>
            </p:cNvPr>
            <p:cNvSpPr txBox="1"/>
            <p:nvPr/>
          </p:nvSpPr>
          <p:spPr>
            <a:xfrm>
              <a:off x="4025565" y="4194169"/>
              <a:ext cx="2804691" cy="532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88" b="1" spc="56" dirty="0">
                  <a:solidFill>
                    <a:srgbClr val="989697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METAMASK</a:t>
              </a:r>
              <a:endParaRPr lang="ko-KR" altLang="en-US" sz="788" b="1" spc="56" dirty="0">
                <a:solidFill>
                  <a:srgbClr val="989697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pic>
        <p:nvPicPr>
          <p:cNvPr id="29" name="Picture 4" descr="ganache logo에 대한 이미지 검색결과">
            <a:hlinkClick r:id="rId6"/>
            <a:extLst>
              <a:ext uri="{FF2B5EF4-FFF2-40B4-BE49-F238E27FC236}">
                <a16:creationId xmlns:a16="http://schemas.microsoft.com/office/drawing/2014/main" id="{DF9E766B-22FD-4D95-A5ED-DE968F92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84" y="3357087"/>
            <a:ext cx="806874" cy="124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3B4317A-3E4C-42F5-B328-7230FC2B90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0" y="1568496"/>
            <a:ext cx="1224902" cy="84110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0F26CF-89D9-4D8C-B811-CB426761152A}"/>
              </a:ext>
            </a:extLst>
          </p:cNvPr>
          <p:cNvSpPr/>
          <p:nvPr/>
        </p:nvSpPr>
        <p:spPr>
          <a:xfrm>
            <a:off x="1625794" y="1253735"/>
            <a:ext cx="649537" cy="23807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88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Language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384E7E-BA8D-4A98-91F6-9CB42450BCCE}"/>
              </a:ext>
            </a:extLst>
          </p:cNvPr>
          <p:cNvSpPr/>
          <p:nvPr/>
        </p:nvSpPr>
        <p:spPr>
          <a:xfrm>
            <a:off x="5148113" y="1359105"/>
            <a:ext cx="2696172" cy="143539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88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DE8FD0-1C29-4676-A005-1873AF39B97A}"/>
              </a:ext>
            </a:extLst>
          </p:cNvPr>
          <p:cNvSpPr/>
          <p:nvPr/>
        </p:nvSpPr>
        <p:spPr>
          <a:xfrm>
            <a:off x="5195242" y="1223905"/>
            <a:ext cx="1192920" cy="2380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788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Cryptocurrency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DE6D44-2EDB-490C-A3A2-144EBF3B3592}"/>
              </a:ext>
            </a:extLst>
          </p:cNvPr>
          <p:cNvSpPr/>
          <p:nvPr/>
        </p:nvSpPr>
        <p:spPr>
          <a:xfrm>
            <a:off x="1345486" y="3212409"/>
            <a:ext cx="1785932" cy="166469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88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BFA309-3AB5-485C-892B-89C9AFF0212E}"/>
              </a:ext>
            </a:extLst>
          </p:cNvPr>
          <p:cNvSpPr/>
          <p:nvPr/>
        </p:nvSpPr>
        <p:spPr>
          <a:xfrm>
            <a:off x="1425115" y="3071612"/>
            <a:ext cx="391867" cy="2380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88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DB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D2F2E4-6829-44EA-8BD2-834266F58826}"/>
              </a:ext>
            </a:extLst>
          </p:cNvPr>
          <p:cNvSpPr/>
          <p:nvPr/>
        </p:nvSpPr>
        <p:spPr>
          <a:xfrm>
            <a:off x="3326745" y="3204717"/>
            <a:ext cx="2627296" cy="166469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88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9B1484-7E09-452B-99EC-3F5F888B8E17}"/>
              </a:ext>
            </a:extLst>
          </p:cNvPr>
          <p:cNvSpPr/>
          <p:nvPr/>
        </p:nvSpPr>
        <p:spPr>
          <a:xfrm>
            <a:off x="3431803" y="3085677"/>
            <a:ext cx="1321007" cy="2380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88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Ethereum tool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AEE1B8-3B98-422E-B41E-A55BB7C893DB}"/>
              </a:ext>
            </a:extLst>
          </p:cNvPr>
          <p:cNvSpPr/>
          <p:nvPr/>
        </p:nvSpPr>
        <p:spPr>
          <a:xfrm>
            <a:off x="6037062" y="3215796"/>
            <a:ext cx="1815132" cy="1289362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88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9297B2-02BA-4785-A403-0D9CE33E7C5E}"/>
              </a:ext>
            </a:extLst>
          </p:cNvPr>
          <p:cNvSpPr/>
          <p:nvPr/>
        </p:nvSpPr>
        <p:spPr>
          <a:xfrm>
            <a:off x="6109962" y="3105441"/>
            <a:ext cx="639201" cy="2380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788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Mobile</a:t>
            </a:r>
          </a:p>
        </p:txBody>
      </p:sp>
      <p:pic>
        <p:nvPicPr>
          <p:cNvPr id="41" name="Picture 4" descr="flutter에 대한 이미지 검색결과">
            <a:extLst>
              <a:ext uri="{FF2B5EF4-FFF2-40B4-BE49-F238E27FC236}">
                <a16:creationId xmlns:a16="http://schemas.microsoft.com/office/drawing/2014/main" id="{B66F4835-FD72-4638-BE5A-5BFCFF233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t="11927" r="6136" b="11080"/>
          <a:stretch/>
        </p:blipFill>
        <p:spPr bwMode="auto">
          <a:xfrm>
            <a:off x="6232394" y="3531960"/>
            <a:ext cx="1481449" cy="48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dart logo 이미지 검색결과&quot;">
            <a:extLst>
              <a:ext uri="{FF2B5EF4-FFF2-40B4-BE49-F238E27FC236}">
                <a16:creationId xmlns:a16="http://schemas.microsoft.com/office/drawing/2014/main" id="{79430262-0254-425D-8B06-9303975A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552" y="1598916"/>
            <a:ext cx="1342768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24FF3EA-BED9-47CE-87FB-B1DFD0F58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0006" y="3406971"/>
            <a:ext cx="1038066" cy="111530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E89A6F-05B1-4616-A61E-F68FC493F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70725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660545" y="1554366"/>
            <a:ext cx="1356910" cy="25854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ko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Battery Structure</a:t>
            </a:r>
            <a:endParaRPr sz="105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688739" y="743194"/>
            <a:ext cx="5766525" cy="51472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Basic Battery Unit = Battery Module</a:t>
            </a:r>
            <a:endParaRPr sz="135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45773B-7B4D-484E-B4BF-AC1CED77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41" y="1849413"/>
            <a:ext cx="3469217" cy="24971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03748E-02B3-4256-8201-14AA7CC6B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7" y="1926229"/>
            <a:ext cx="977147" cy="243683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2921FB0-F263-434E-84F6-75AF1E01A649}"/>
              </a:ext>
            </a:extLst>
          </p:cNvPr>
          <p:cNvSpPr/>
          <p:nvPr/>
        </p:nvSpPr>
        <p:spPr>
          <a:xfrm>
            <a:off x="4185920" y="2519916"/>
            <a:ext cx="701040" cy="17373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ADA3103-1A0B-495E-B2B9-E69C83333989}"/>
              </a:ext>
            </a:extLst>
          </p:cNvPr>
          <p:cNvSpPr/>
          <p:nvPr/>
        </p:nvSpPr>
        <p:spPr>
          <a:xfrm>
            <a:off x="4943261" y="3097974"/>
            <a:ext cx="313109" cy="40139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BD789-204B-4D30-B40E-4D2B93340752}"/>
              </a:ext>
            </a:extLst>
          </p:cNvPr>
          <p:cNvSpPr txBox="1"/>
          <p:nvPr/>
        </p:nvSpPr>
        <p:spPr>
          <a:xfrm>
            <a:off x="6289812" y="2575161"/>
            <a:ext cx="23258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Thermo-Management Sensors</a:t>
            </a:r>
            <a:endParaRPr lang="ko-KR" altLang="en-US" sz="10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0B9A4-1089-4195-AB09-1EB4F0126220}"/>
              </a:ext>
            </a:extLst>
          </p:cNvPr>
          <p:cNvSpPr txBox="1"/>
          <p:nvPr/>
        </p:nvSpPr>
        <p:spPr>
          <a:xfrm>
            <a:off x="6325999" y="3131423"/>
            <a:ext cx="12165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+/-</a:t>
            </a:r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pole </a:t>
            </a:r>
            <a:r>
              <a:rPr lang="en-US" altLang="ko" sz="105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matrial</a:t>
            </a:r>
            <a:endParaRPr lang="ko-KR" altLang="en-US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Sep </a:t>
            </a:r>
            <a:r>
              <a:rPr lang="en-US" altLang="ko" sz="105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Membrance</a:t>
            </a:r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lvl="0"/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Electrolyte</a:t>
            </a:r>
            <a:endParaRPr lang="ko-KR" altLang="en-US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D01E0F-5C85-4251-8932-DA428BC6D52E}"/>
              </a:ext>
            </a:extLst>
          </p:cNvPr>
          <p:cNvSpPr txBox="1"/>
          <p:nvPr/>
        </p:nvSpPr>
        <p:spPr>
          <a:xfrm>
            <a:off x="5187787" y="1554368"/>
            <a:ext cx="251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" sz="1050" b="1" dirty="0">
                <a:solidFill>
                  <a:schemeClr val="bg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Pretend </a:t>
            </a:r>
            <a:r>
              <a:rPr lang="en-US" altLang="ko" sz="1200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Battery Module</a:t>
            </a:r>
            <a:r>
              <a:rPr lang="en-US" altLang="ko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as a Unit</a:t>
            </a:r>
            <a:endParaRPr lang="ko-KR" altLang="en-US" sz="105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565098-2B67-46C4-A6A3-982E17F2C3C4}"/>
              </a:ext>
            </a:extLst>
          </p:cNvPr>
          <p:cNvSpPr/>
          <p:nvPr/>
        </p:nvSpPr>
        <p:spPr>
          <a:xfrm>
            <a:off x="1143001" y="233462"/>
            <a:ext cx="17524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TO-BE: Blottery System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18EF3B-FD00-42ED-A579-2A906E497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11</a:t>
            </a:fld>
            <a:endParaRPr lang="ko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1690090" y="1546345"/>
            <a:ext cx="3003833" cy="276848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-US" altLang="ko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&lt;flow of States at Battery</a:t>
            </a:r>
            <a:r>
              <a:rPr lang="ko" altLang="en-US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Life-Cycle Chain&gt;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9F68A4-2E75-4545-B688-1621AECF2457}"/>
              </a:ext>
            </a:extLst>
          </p:cNvPr>
          <p:cNvSpPr/>
          <p:nvPr/>
        </p:nvSpPr>
        <p:spPr>
          <a:xfrm>
            <a:off x="1584960" y="3453547"/>
            <a:ext cx="618744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&lt;Classification at Inspection State&gt;</a:t>
            </a:r>
            <a:endParaRPr lang="en-US" altLang="ko-KR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spcBef>
                <a:spcPts val="450"/>
              </a:spcBef>
            </a:pPr>
            <a:r>
              <a:rPr lang="en-US" altLang="ko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" sz="1200" b="1" dirty="0">
                <a:solidFill>
                  <a:schemeClr val="bg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Extraction</a:t>
            </a:r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re-using after-used battery recycled at module/cell  level </a:t>
            </a:r>
            <a:endParaRPr lang="en-US" altLang="ko-KR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spcBef>
                <a:spcPts val="450"/>
              </a:spcBef>
            </a:pPr>
            <a:r>
              <a:rPr lang="en-US" altLang="ko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-Recycling</a:t>
            </a:r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extract useful ingredients from after-used battery and use it for recycled Battery</a:t>
            </a:r>
            <a:endParaRPr lang="en-US" altLang="ko-KR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spcBef>
                <a:spcPts val="450"/>
              </a:spcBef>
            </a:pPr>
            <a:r>
              <a:rPr lang="en-US" altLang="ko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-Another way</a:t>
            </a:r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recycle after-used batteries for making ESS, and other battery usages</a:t>
            </a:r>
            <a:endParaRPr lang="en-US" altLang="ko-KR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E7F47-4A75-49C0-8CD5-FC1C61FF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823191"/>
            <a:ext cx="4411980" cy="167120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B4970FB-8FB1-45CC-8D6A-3F57779BD517}"/>
              </a:ext>
            </a:extLst>
          </p:cNvPr>
          <p:cNvSpPr/>
          <p:nvPr/>
        </p:nvSpPr>
        <p:spPr>
          <a:xfrm>
            <a:off x="3916680" y="2369843"/>
            <a:ext cx="2133600" cy="9525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Google Shape;168;p24">
            <a:extLst>
              <a:ext uri="{FF2B5EF4-FFF2-40B4-BE49-F238E27FC236}">
                <a16:creationId xmlns:a16="http://schemas.microsoft.com/office/drawing/2014/main" id="{0853561E-7CA9-4D79-8580-52BA240F696E}"/>
              </a:ext>
            </a:extLst>
          </p:cNvPr>
          <p:cNvSpPr txBox="1">
            <a:spLocks/>
          </p:cNvSpPr>
          <p:nvPr/>
        </p:nvSpPr>
        <p:spPr>
          <a:xfrm>
            <a:off x="1690089" y="736032"/>
            <a:ext cx="5766525" cy="51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</a:t>
            </a:r>
            <a:r>
              <a:rPr lang="ko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ife-</a:t>
            </a: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ycle of </a:t>
            </a: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Electric Car’s </a:t>
            </a:r>
            <a:r>
              <a:rPr lang="ko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after-used battery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4F8868-4AC4-4747-9288-69F22A0D7A4E}"/>
              </a:ext>
            </a:extLst>
          </p:cNvPr>
          <p:cNvSpPr/>
          <p:nvPr/>
        </p:nvSpPr>
        <p:spPr>
          <a:xfrm>
            <a:off x="1143001" y="233462"/>
            <a:ext cx="17524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TO-BE: Blottery System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C34642-BCCD-42B3-8BDF-0E3C42D58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12</a:t>
            </a:fld>
            <a:endParaRPr lang="ko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1690090" y="1546345"/>
            <a:ext cx="3428147" cy="241028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-US" altLang="ko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&lt;flow of States at Battery</a:t>
            </a:r>
            <a:r>
              <a:rPr lang="ko" altLang="en-US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Life-Cycle Chain&gt;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E7F47-4A75-49C0-8CD5-FC1C61FF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823191"/>
            <a:ext cx="4411980" cy="167120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1106FF-733E-4A46-85EF-A24B6D642277}"/>
              </a:ext>
            </a:extLst>
          </p:cNvPr>
          <p:cNvSpPr/>
          <p:nvPr/>
        </p:nvSpPr>
        <p:spPr>
          <a:xfrm>
            <a:off x="3916680" y="2369843"/>
            <a:ext cx="2133600" cy="9525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F0F890E-C57B-4341-94C7-E9DA51E65163}"/>
              </a:ext>
            </a:extLst>
          </p:cNvPr>
          <p:cNvSpPr/>
          <p:nvPr/>
        </p:nvSpPr>
        <p:spPr>
          <a:xfrm>
            <a:off x="3980674" y="2959419"/>
            <a:ext cx="591326" cy="39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C286AF4-6A5C-4A65-AA5E-A9ED5F9C4AB1}"/>
              </a:ext>
            </a:extLst>
          </p:cNvPr>
          <p:cNvSpPr/>
          <p:nvPr/>
        </p:nvSpPr>
        <p:spPr>
          <a:xfrm>
            <a:off x="2136636" y="1954396"/>
            <a:ext cx="3136407" cy="14037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D8707-EE8E-4B1B-969E-6B36DE5D102C}"/>
              </a:ext>
            </a:extLst>
          </p:cNvPr>
          <p:cNvSpPr txBox="1"/>
          <p:nvPr/>
        </p:nvSpPr>
        <p:spPr>
          <a:xfrm>
            <a:off x="2648233" y="1730325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We will Scope-on here</a:t>
            </a:r>
            <a:endParaRPr lang="ko-KR" altLang="en-US" b="1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Google Shape;168;p24">
            <a:extLst>
              <a:ext uri="{FF2B5EF4-FFF2-40B4-BE49-F238E27FC236}">
                <a16:creationId xmlns:a16="http://schemas.microsoft.com/office/drawing/2014/main" id="{5FD86C7D-2F79-48D1-B6DE-02ECCDCFCB33}"/>
              </a:ext>
            </a:extLst>
          </p:cNvPr>
          <p:cNvSpPr txBox="1">
            <a:spLocks/>
          </p:cNvSpPr>
          <p:nvPr/>
        </p:nvSpPr>
        <p:spPr>
          <a:xfrm>
            <a:off x="1690089" y="736032"/>
            <a:ext cx="5766525" cy="51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</a:t>
            </a:r>
            <a:r>
              <a:rPr lang="ko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ife-</a:t>
            </a: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ycle of </a:t>
            </a: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Electric Car </a:t>
            </a:r>
            <a:r>
              <a:rPr lang="ko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after-used batter</a:t>
            </a: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 State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60D1CF-4E87-49AC-95AB-DE88C6316498}"/>
              </a:ext>
            </a:extLst>
          </p:cNvPr>
          <p:cNvSpPr/>
          <p:nvPr/>
        </p:nvSpPr>
        <p:spPr>
          <a:xfrm>
            <a:off x="1143001" y="233462"/>
            <a:ext cx="17524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TO-BE: Blottery System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F0FC36-DFFD-4A63-AB1B-4846B279122C}"/>
              </a:ext>
            </a:extLst>
          </p:cNvPr>
          <p:cNvSpPr/>
          <p:nvPr/>
        </p:nvSpPr>
        <p:spPr>
          <a:xfrm>
            <a:off x="1584960" y="3453547"/>
            <a:ext cx="618744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&lt;Classification at Inspection State&gt;</a:t>
            </a:r>
            <a:endParaRPr lang="en-US" altLang="ko-KR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spcBef>
                <a:spcPts val="450"/>
              </a:spcBef>
            </a:pPr>
            <a:r>
              <a:rPr lang="en-US" altLang="ko" sz="1200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-Extraction</a:t>
            </a:r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re-using after-used battery recycled at module/cell  level </a:t>
            </a:r>
            <a:endParaRPr lang="en-US" altLang="ko-KR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spcBef>
                <a:spcPts val="450"/>
              </a:spcBef>
            </a:pPr>
            <a:r>
              <a:rPr lang="en-US" altLang="ko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-Recycling</a:t>
            </a:r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extract useful ingredients from after-used battery and use it for recycled Battery</a:t>
            </a:r>
            <a:endParaRPr lang="en-US" altLang="ko-KR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spcBef>
                <a:spcPts val="450"/>
              </a:spcBef>
            </a:pPr>
            <a:r>
              <a:rPr lang="en-US" altLang="ko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-Another way</a:t>
            </a:r>
            <a:r>
              <a:rPr lang="en-US" altLang="ko" sz="10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recycle after-used batteries for making ESS, and other battery usages</a:t>
            </a:r>
            <a:endParaRPr lang="en-US" altLang="ko-KR" sz="10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A7C1C8-41D2-4A00-868E-906926012A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414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/>
          <p:nvPr/>
        </p:nvSpPr>
        <p:spPr>
          <a:xfrm>
            <a:off x="4356544" y="3354651"/>
            <a:ext cx="586868" cy="2587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6" name="Google Shape;186;p26"/>
          <p:cNvSpPr/>
          <p:nvPr/>
        </p:nvSpPr>
        <p:spPr>
          <a:xfrm>
            <a:off x="2481625" y="1482270"/>
            <a:ext cx="2122346" cy="59341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altLang="ko" sz="1050" b="1" dirty="0">
                <a:solidFill>
                  <a:schemeClr val="bg2"/>
                </a:solidFill>
              </a:rPr>
              <a:t>ID</a:t>
            </a:r>
            <a:r>
              <a:rPr lang="ko" altLang="en-US" sz="1050" b="1" dirty="0">
                <a:solidFill>
                  <a:schemeClr val="bg2"/>
                </a:solidFill>
              </a:rPr>
              <a:t>	</a:t>
            </a:r>
            <a:r>
              <a:rPr lang="en-US" altLang="ko" sz="1050" b="1" dirty="0">
                <a:solidFill>
                  <a:srgbClr val="0070C0"/>
                </a:solidFill>
              </a:rPr>
              <a:t>951127-1000000</a:t>
            </a:r>
            <a:endParaRPr sz="1050" b="1" dirty="0">
              <a:solidFill>
                <a:srgbClr val="0070C0"/>
              </a:solidFill>
            </a:endParaRPr>
          </a:p>
          <a:p>
            <a:r>
              <a:rPr lang="en-US" altLang="ko" sz="1050" dirty="0" err="1"/>
              <a:t>carID</a:t>
            </a:r>
            <a:r>
              <a:rPr lang="en-US" altLang="ko" sz="1050" dirty="0"/>
              <a:t>	03</a:t>
            </a:r>
            <a:r>
              <a:rPr lang="ko-KR" altLang="en-US" sz="1050" dirty="0"/>
              <a:t>가</a:t>
            </a:r>
            <a:r>
              <a:rPr lang="en-US" altLang="ko-KR" sz="1050" dirty="0"/>
              <a:t>1234</a:t>
            </a:r>
            <a:r>
              <a:rPr lang="en-US" altLang="ko" sz="1050" dirty="0"/>
              <a:t>	</a:t>
            </a:r>
            <a:endParaRPr sz="1050" dirty="0"/>
          </a:p>
          <a:p>
            <a:r>
              <a:rPr lang="en-US" altLang="ko" sz="1050" dirty="0"/>
              <a:t>start Date	</a:t>
            </a:r>
            <a:r>
              <a:rPr lang="en-US" altLang="ko" sz="1050" b="1" dirty="0">
                <a:solidFill>
                  <a:srgbClr val="0070C0"/>
                </a:solidFill>
              </a:rPr>
              <a:t>2017-03-09</a:t>
            </a:r>
            <a:endParaRPr sz="1050" b="1" dirty="0">
              <a:solidFill>
                <a:srgbClr val="0070C0"/>
              </a:solidFill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5163847" y="2104341"/>
            <a:ext cx="2545370" cy="89911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altLang="ko" sz="1050" dirty="0"/>
              <a:t>BMID	</a:t>
            </a:r>
            <a:r>
              <a:rPr lang="en-US" altLang="ko" sz="1050" b="1" dirty="0"/>
              <a:t>TS_BTP05_P1_</a:t>
            </a:r>
            <a:r>
              <a:rPr lang="en-US" altLang="ko" sz="1050" b="1" dirty="0">
                <a:solidFill>
                  <a:srgbClr val="FF0000"/>
                </a:solidFill>
              </a:rPr>
              <a:t>S1_M2</a:t>
            </a:r>
            <a:endParaRPr sz="1050" b="1" dirty="0">
              <a:solidFill>
                <a:srgbClr val="FF0000"/>
              </a:solidFill>
            </a:endParaRPr>
          </a:p>
          <a:p>
            <a:r>
              <a:rPr lang="en-US" altLang="ko" sz="1050" dirty="0" err="1"/>
              <a:t>prevBMID</a:t>
            </a:r>
            <a:r>
              <a:rPr lang="en-US" altLang="ko" sz="1050" dirty="0"/>
              <a:t>	TS_BTP01_P2_S1_M3</a:t>
            </a:r>
            <a:endParaRPr sz="1050" dirty="0"/>
          </a:p>
          <a:p>
            <a:r>
              <a:rPr lang="en-US" altLang="ko" sz="1050" dirty="0" err="1"/>
              <a:t>moduleInfo</a:t>
            </a:r>
            <a:r>
              <a:rPr lang="en-US" altLang="ko" sz="1050" dirty="0"/>
              <a:t>	-Manufacture State Log</a:t>
            </a:r>
          </a:p>
          <a:p>
            <a:r>
              <a:rPr lang="en-US" altLang="ko" sz="1050" dirty="0"/>
              <a:t>	-</a:t>
            </a:r>
            <a:r>
              <a:rPr lang="en-US" altLang="ko" sz="1050" dirty="0" err="1"/>
              <a:t>userID</a:t>
            </a:r>
            <a:r>
              <a:rPr lang="en-US" altLang="ko" sz="1050" dirty="0"/>
              <a:t>: </a:t>
            </a:r>
            <a:r>
              <a:rPr lang="en-US" altLang="ko" sz="1050" dirty="0">
                <a:solidFill>
                  <a:srgbClr val="0070C0"/>
                </a:solidFill>
              </a:rPr>
              <a:t>9511271000000</a:t>
            </a:r>
            <a:endParaRPr lang="en-US" altLang="ko-KR" sz="1050" dirty="0">
              <a:solidFill>
                <a:srgbClr val="0070C0"/>
              </a:solidFill>
            </a:endParaRPr>
          </a:p>
          <a:p>
            <a:r>
              <a:rPr lang="en-US" altLang="ko" sz="1050" dirty="0"/>
              <a:t>	-date: </a:t>
            </a:r>
            <a:r>
              <a:rPr lang="en-US" altLang="ko" sz="1050" dirty="0">
                <a:solidFill>
                  <a:srgbClr val="0070C0"/>
                </a:solidFill>
              </a:rPr>
              <a:t>2017-03-09</a:t>
            </a:r>
            <a:endParaRPr sz="1050" dirty="0">
              <a:solidFill>
                <a:srgbClr val="0070C0"/>
              </a:solidFill>
            </a:endParaRPr>
          </a:p>
        </p:txBody>
      </p:sp>
      <p:sp>
        <p:nvSpPr>
          <p:cNvPr id="188" name="Google Shape;188;p26"/>
          <p:cNvSpPr/>
          <p:nvPr/>
        </p:nvSpPr>
        <p:spPr>
          <a:xfrm rot="958650">
            <a:off x="4660941" y="1966509"/>
            <a:ext cx="476013" cy="26219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9" name="Google Shape;189;p26"/>
          <p:cNvSpPr txBox="1"/>
          <p:nvPr/>
        </p:nvSpPr>
        <p:spPr>
          <a:xfrm>
            <a:off x="5098362" y="1760123"/>
            <a:ext cx="2902638" cy="31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ko" sz="1200" b="1" dirty="0"/>
              <a:t>[Block-Chain] for each battery module</a:t>
            </a:r>
            <a:endParaRPr sz="1200" b="1" dirty="0"/>
          </a:p>
        </p:txBody>
      </p:sp>
      <p:sp>
        <p:nvSpPr>
          <p:cNvPr id="190" name="Google Shape;190;p26"/>
          <p:cNvSpPr txBox="1"/>
          <p:nvPr/>
        </p:nvSpPr>
        <p:spPr>
          <a:xfrm>
            <a:off x="2418063" y="1206205"/>
            <a:ext cx="3255153" cy="2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ko" sz="1200" b="1" dirty="0"/>
              <a:t>[Database] at Inspection State node</a:t>
            </a:r>
            <a:endParaRPr sz="1200" b="1" dirty="0"/>
          </a:p>
        </p:txBody>
      </p:sp>
      <p:sp>
        <p:nvSpPr>
          <p:cNvPr id="191" name="Google Shape;191;p26"/>
          <p:cNvSpPr/>
          <p:nvPr/>
        </p:nvSpPr>
        <p:spPr>
          <a:xfrm>
            <a:off x="5163847" y="3074649"/>
            <a:ext cx="2545370" cy="89911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altLang="ko" sz="1050" dirty="0"/>
              <a:t>BMID	</a:t>
            </a:r>
            <a:r>
              <a:rPr lang="en-US" altLang="ko" sz="1050" b="1" dirty="0"/>
              <a:t>TS_BTP05_P1_</a:t>
            </a:r>
            <a:r>
              <a:rPr lang="en-US" altLang="ko" sz="1050" b="1" dirty="0">
                <a:solidFill>
                  <a:srgbClr val="FF0000"/>
                </a:solidFill>
              </a:rPr>
              <a:t>S1_M3</a:t>
            </a:r>
            <a:endParaRPr sz="1050" b="1" dirty="0">
              <a:solidFill>
                <a:srgbClr val="FF0000"/>
              </a:solidFill>
            </a:endParaRPr>
          </a:p>
          <a:p>
            <a:r>
              <a:rPr lang="en-US" altLang="ko" sz="1050" dirty="0" err="1"/>
              <a:t>prevBMID</a:t>
            </a:r>
            <a:r>
              <a:rPr lang="en-US" altLang="ko" sz="1050" dirty="0"/>
              <a:t>	TS_BTP02_P3_S7_M5</a:t>
            </a:r>
            <a:endParaRPr sz="1050" dirty="0"/>
          </a:p>
          <a:p>
            <a:r>
              <a:rPr lang="en-US" altLang="ko" sz="1050" dirty="0" err="1"/>
              <a:t>moduleInfo</a:t>
            </a:r>
            <a:r>
              <a:rPr lang="en-US" altLang="ko" sz="1050" dirty="0"/>
              <a:t>	-Manufacture State Log</a:t>
            </a:r>
          </a:p>
          <a:p>
            <a:r>
              <a:rPr lang="en-US" altLang="ko" sz="1050" dirty="0"/>
              <a:t>	-</a:t>
            </a:r>
            <a:r>
              <a:rPr lang="en-US" altLang="ko" sz="1050" dirty="0" err="1"/>
              <a:t>userID</a:t>
            </a:r>
            <a:r>
              <a:rPr lang="en-US" altLang="ko" sz="1050" dirty="0"/>
              <a:t>: </a:t>
            </a:r>
            <a:r>
              <a:rPr lang="en-US" altLang="ko" sz="1050" dirty="0">
                <a:solidFill>
                  <a:srgbClr val="0070C0"/>
                </a:solidFill>
              </a:rPr>
              <a:t>9511271000000</a:t>
            </a:r>
            <a:endParaRPr lang="en-US" altLang="ko-KR" sz="1050" dirty="0">
              <a:solidFill>
                <a:srgbClr val="0070C0"/>
              </a:solidFill>
            </a:endParaRPr>
          </a:p>
          <a:p>
            <a:r>
              <a:rPr lang="en-US" altLang="ko" sz="1050" dirty="0"/>
              <a:t>	-date: </a:t>
            </a:r>
            <a:r>
              <a:rPr lang="en-US" altLang="ko" sz="1050" dirty="0">
                <a:solidFill>
                  <a:srgbClr val="0070C0"/>
                </a:solidFill>
              </a:rPr>
              <a:t>2017-03-09</a:t>
            </a:r>
            <a:endParaRPr sz="1050" dirty="0">
              <a:solidFill>
                <a:srgbClr val="0070C0"/>
              </a:solidFill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5163847" y="4058001"/>
            <a:ext cx="2545370" cy="96865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altLang="ko" sz="1050" dirty="0"/>
              <a:t>BMID	</a:t>
            </a:r>
            <a:r>
              <a:rPr lang="en-US" altLang="ko" sz="1050" b="1" dirty="0"/>
              <a:t>TS_BTP05_P1_</a:t>
            </a:r>
            <a:r>
              <a:rPr lang="en-US" altLang="ko" sz="1050" b="1" dirty="0">
                <a:solidFill>
                  <a:srgbClr val="FF0000"/>
                </a:solidFill>
              </a:rPr>
              <a:t>S3_M1</a:t>
            </a:r>
            <a:endParaRPr sz="1050" b="1" dirty="0">
              <a:solidFill>
                <a:srgbClr val="FF0000"/>
              </a:solidFill>
            </a:endParaRPr>
          </a:p>
          <a:p>
            <a:r>
              <a:rPr lang="en-US" altLang="ko" sz="1050" dirty="0" err="1"/>
              <a:t>prevBMID</a:t>
            </a:r>
            <a:r>
              <a:rPr lang="en-US" altLang="ko" sz="1050" dirty="0"/>
              <a:t>	NULL</a:t>
            </a:r>
            <a:endParaRPr sz="1050" dirty="0"/>
          </a:p>
          <a:p>
            <a:r>
              <a:rPr lang="en-US" altLang="ko" sz="1050" dirty="0" err="1"/>
              <a:t>moduleInfo</a:t>
            </a:r>
            <a:r>
              <a:rPr lang="en-US" altLang="ko" sz="1050" dirty="0"/>
              <a:t>	-Manufacture State Log</a:t>
            </a:r>
            <a:endParaRPr sz="1050" dirty="0"/>
          </a:p>
          <a:p>
            <a:r>
              <a:rPr lang="ko" altLang="en-US" sz="1050" dirty="0"/>
              <a:t>	</a:t>
            </a:r>
            <a:r>
              <a:rPr lang="en-US" altLang="ko" sz="1050" dirty="0"/>
              <a:t>-</a:t>
            </a:r>
            <a:r>
              <a:rPr lang="en-US" altLang="ko" sz="1050" dirty="0" err="1"/>
              <a:t>userID</a:t>
            </a:r>
            <a:r>
              <a:rPr lang="en-US" altLang="ko" sz="1050" dirty="0"/>
              <a:t>: </a:t>
            </a:r>
            <a:r>
              <a:rPr lang="en-US" altLang="ko" sz="1050" dirty="0">
                <a:solidFill>
                  <a:srgbClr val="0070C0"/>
                </a:solidFill>
              </a:rPr>
              <a:t>9511271000000</a:t>
            </a:r>
            <a:endParaRPr lang="en-US" altLang="ko-KR" sz="1050" dirty="0">
              <a:solidFill>
                <a:srgbClr val="0070C0"/>
              </a:solidFill>
            </a:endParaRPr>
          </a:p>
          <a:p>
            <a:r>
              <a:rPr lang="en-US" altLang="ko" sz="1050" dirty="0"/>
              <a:t>	-date: </a:t>
            </a:r>
            <a:r>
              <a:rPr lang="en-US" altLang="ko" sz="1050" dirty="0">
                <a:solidFill>
                  <a:srgbClr val="0070C0"/>
                </a:solidFill>
              </a:rPr>
              <a:t>2017-03-09</a:t>
            </a:r>
            <a:endParaRPr lang="en-US" altLang="ko-KR" sz="1050" dirty="0">
              <a:solidFill>
                <a:srgbClr val="0070C0"/>
              </a:solidFill>
            </a:endParaRPr>
          </a:p>
          <a:p>
            <a:endParaRPr sz="1050" dirty="0"/>
          </a:p>
        </p:txBody>
      </p:sp>
      <p:sp>
        <p:nvSpPr>
          <p:cNvPr id="193" name="Google Shape;193;p26"/>
          <p:cNvSpPr txBox="1"/>
          <p:nvPr/>
        </p:nvSpPr>
        <p:spPr>
          <a:xfrm>
            <a:off x="4087593" y="2885969"/>
            <a:ext cx="1124775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ko" sz="1050" b="1" dirty="0"/>
              <a:t>select available </a:t>
            </a:r>
            <a:endParaRPr sz="1050" b="1" dirty="0"/>
          </a:p>
          <a:p>
            <a:r>
              <a:rPr lang="en-US" altLang="ko" sz="1050" b="1" dirty="0"/>
              <a:t>modules info</a:t>
            </a:r>
            <a:endParaRPr sz="105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213E7E-2281-414A-9AE9-F643D9AF8BCE}"/>
              </a:ext>
            </a:extLst>
          </p:cNvPr>
          <p:cNvSpPr/>
          <p:nvPr/>
        </p:nvSpPr>
        <p:spPr>
          <a:xfrm>
            <a:off x="1143001" y="233462"/>
            <a:ext cx="17524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TO-BE: </a:t>
            </a:r>
            <a:r>
              <a:rPr lang="en-US" altLang="ko" sz="105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Blottery</a:t>
            </a:r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System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Google Shape;153;p23">
            <a:extLst>
              <a:ext uri="{FF2B5EF4-FFF2-40B4-BE49-F238E27FC236}">
                <a16:creationId xmlns:a16="http://schemas.microsoft.com/office/drawing/2014/main" id="{8A819E2F-D0CC-47EA-B847-AB398A0D7432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Inspection State Process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Google Shape;184;p26">
            <a:extLst>
              <a:ext uri="{FF2B5EF4-FFF2-40B4-BE49-F238E27FC236}">
                <a16:creationId xmlns:a16="http://schemas.microsoft.com/office/drawing/2014/main" id="{2CF51030-E8DB-4400-A8F8-75B74A310F7F}"/>
              </a:ext>
            </a:extLst>
          </p:cNvPr>
          <p:cNvSpPr/>
          <p:nvPr/>
        </p:nvSpPr>
        <p:spPr>
          <a:xfrm>
            <a:off x="1345182" y="2332164"/>
            <a:ext cx="2554455" cy="87769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altLang="ko" sz="1050" dirty="0">
                <a:solidFill>
                  <a:schemeClr val="bg2"/>
                </a:solidFill>
              </a:rPr>
              <a:t>BID</a:t>
            </a:r>
            <a:r>
              <a:rPr lang="ko" altLang="en-US" sz="1050" dirty="0">
                <a:solidFill>
                  <a:schemeClr val="bg2"/>
                </a:solidFill>
              </a:rPr>
              <a:t>	</a:t>
            </a:r>
            <a:r>
              <a:rPr lang="en-US" altLang="ko" sz="1050" dirty="0">
                <a:solidFill>
                  <a:schemeClr val="bg2"/>
                </a:solidFill>
              </a:rPr>
              <a:t>TS_BTP05</a:t>
            </a:r>
            <a:endParaRPr sz="1050" dirty="0">
              <a:solidFill>
                <a:schemeClr val="bg2"/>
              </a:solidFill>
            </a:endParaRPr>
          </a:p>
          <a:p>
            <a:r>
              <a:rPr lang="en-US" altLang="ko" sz="1050" dirty="0">
                <a:solidFill>
                  <a:schemeClr val="bg2"/>
                </a:solidFill>
              </a:rPr>
              <a:t>battery pack state info:</a:t>
            </a:r>
            <a:endParaRPr sz="1050" dirty="0">
              <a:solidFill>
                <a:schemeClr val="bg2"/>
              </a:solidFill>
            </a:endParaRPr>
          </a:p>
          <a:p>
            <a:r>
              <a:rPr lang="ko" altLang="en-US" sz="1050" dirty="0">
                <a:solidFill>
                  <a:schemeClr val="bg2"/>
                </a:solidFill>
              </a:rPr>
              <a:t>             </a:t>
            </a:r>
            <a:r>
              <a:rPr lang="en-US" altLang="ko" sz="1050" dirty="0">
                <a:solidFill>
                  <a:schemeClr val="bg2"/>
                </a:solidFill>
              </a:rPr>
              <a:t>-Pack Info      </a:t>
            </a:r>
            <a:r>
              <a:rPr lang="en-US" altLang="ko" sz="1050" dirty="0">
                <a:solidFill>
                  <a:srgbClr val="FF0000"/>
                </a:solidFill>
              </a:rPr>
              <a:t>2, 50%</a:t>
            </a:r>
            <a:endParaRPr sz="1050" dirty="0">
              <a:solidFill>
                <a:srgbClr val="FF0000"/>
              </a:solidFill>
            </a:endParaRPr>
          </a:p>
          <a:p>
            <a:r>
              <a:rPr lang="ko" altLang="en-US" sz="1050" dirty="0"/>
              <a:t> </a:t>
            </a:r>
            <a:r>
              <a:rPr lang="en-US" altLang="ko" sz="1050" dirty="0"/>
              <a:t>            -Stack Info     </a:t>
            </a:r>
            <a:r>
              <a:rPr lang="en-US" altLang="ko" sz="1050" dirty="0">
                <a:solidFill>
                  <a:srgbClr val="FF0000"/>
                </a:solidFill>
              </a:rPr>
              <a:t>4, 75%</a:t>
            </a:r>
            <a:endParaRPr sz="1050" dirty="0">
              <a:solidFill>
                <a:srgbClr val="FF0000"/>
              </a:solidFill>
            </a:endParaRPr>
          </a:p>
          <a:p>
            <a:r>
              <a:rPr lang="ko" altLang="en-US" sz="1050" dirty="0"/>
              <a:t>             </a:t>
            </a:r>
            <a:r>
              <a:rPr lang="en-US" altLang="ko" sz="1050" dirty="0"/>
              <a:t>-Module Info  </a:t>
            </a:r>
            <a:r>
              <a:rPr lang="en-US" altLang="ko" sz="1050" dirty="0">
                <a:solidFill>
                  <a:srgbClr val="FF0000"/>
                </a:solidFill>
              </a:rPr>
              <a:t>4, 25%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1FE2C6-5EBC-4BF0-B2B2-0137AE7EB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" r="4068" b="4292"/>
          <a:stretch/>
        </p:blipFill>
        <p:spPr>
          <a:xfrm>
            <a:off x="1300260" y="3237864"/>
            <a:ext cx="2960572" cy="16565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7EDC57-1754-4A56-8F7E-B619A5BB2840}"/>
              </a:ext>
            </a:extLst>
          </p:cNvPr>
          <p:cNvSpPr/>
          <p:nvPr/>
        </p:nvSpPr>
        <p:spPr>
          <a:xfrm>
            <a:off x="1576404" y="3675918"/>
            <a:ext cx="572436" cy="2461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" sz="900" b="1" dirty="0">
                <a:solidFill>
                  <a:srgbClr val="FF0000"/>
                </a:solidFill>
              </a:rPr>
              <a:t>S1_M2</a:t>
            </a:r>
            <a:endParaRPr lang="ko-KR" altLang="en-US" sz="9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FD3DEE-BB85-4F4F-95C1-3E7828573B2F}"/>
              </a:ext>
            </a:extLst>
          </p:cNvPr>
          <p:cNvSpPr/>
          <p:nvPr/>
        </p:nvSpPr>
        <p:spPr>
          <a:xfrm>
            <a:off x="1204546" y="3885489"/>
            <a:ext cx="572436" cy="2461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" sz="900" b="1" dirty="0">
                <a:solidFill>
                  <a:srgbClr val="FF0000"/>
                </a:solidFill>
              </a:rPr>
              <a:t>S1_M3</a:t>
            </a:r>
            <a:endParaRPr lang="ko-KR" altLang="en-US" sz="9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0DE6E3-4AFB-498B-9978-BBE5424203F7}"/>
              </a:ext>
            </a:extLst>
          </p:cNvPr>
          <p:cNvSpPr/>
          <p:nvPr/>
        </p:nvSpPr>
        <p:spPr>
          <a:xfrm>
            <a:off x="1204546" y="4388136"/>
            <a:ext cx="572436" cy="2461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" sz="900" b="1" dirty="0">
                <a:solidFill>
                  <a:srgbClr val="FF0000"/>
                </a:solidFill>
              </a:rPr>
              <a:t>S3_M1</a:t>
            </a:r>
            <a:endParaRPr lang="ko-KR" altLang="en-US" sz="9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0558CE-BD3E-4A70-A802-9FBB1C500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846" y="645769"/>
            <a:ext cx="1206975" cy="719168"/>
          </a:xfrm>
          <a:prstGeom prst="rect">
            <a:avLst/>
          </a:prstGeom>
        </p:spPr>
      </p:pic>
      <p:sp>
        <p:nvSpPr>
          <p:cNvPr id="41" name="Google Shape;182;p26">
            <a:extLst>
              <a:ext uri="{FF2B5EF4-FFF2-40B4-BE49-F238E27FC236}">
                <a16:creationId xmlns:a16="http://schemas.microsoft.com/office/drawing/2014/main" id="{E54B9CE2-4D77-4C31-AB0E-A7CD05B016BC}"/>
              </a:ext>
            </a:extLst>
          </p:cNvPr>
          <p:cNvSpPr txBox="1">
            <a:spLocks/>
          </p:cNvSpPr>
          <p:nvPr/>
        </p:nvSpPr>
        <p:spPr>
          <a:xfrm>
            <a:off x="5619834" y="1113769"/>
            <a:ext cx="1859694" cy="479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State: </a:t>
            </a:r>
            <a:r>
              <a:rPr lang="en-US" sz="1400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Waiting</a:t>
            </a:r>
          </a:p>
          <a:p>
            <a:pPr marL="0" indent="0">
              <a:buNone/>
            </a:pPr>
            <a:r>
              <a:rPr lang="en-US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(Inspection -&gt; Manufacture)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4C053F-BD44-43E3-9E3C-9C03D925CFB4}"/>
              </a:ext>
            </a:extLst>
          </p:cNvPr>
          <p:cNvSpPr/>
          <p:nvPr/>
        </p:nvSpPr>
        <p:spPr>
          <a:xfrm>
            <a:off x="1267376" y="2072084"/>
            <a:ext cx="2961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200" b="1" dirty="0">
                <a:solidFill>
                  <a:schemeClr val="bg2"/>
                </a:solidFill>
              </a:rPr>
              <a:t>[Battery Pack Inspection State Result]</a:t>
            </a:r>
            <a:endParaRPr lang="en-US" altLang="ko-KR" sz="1200" b="1" dirty="0">
              <a:solidFill>
                <a:schemeClr val="bg2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05545-D545-4383-83E2-4760138160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14</a:t>
            </a:fld>
            <a:endParaRPr lang="ko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6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6E71F-D6A8-4E02-A35C-5CCBD40F9D43}"/>
              </a:ext>
            </a:extLst>
          </p:cNvPr>
          <p:cNvSpPr/>
          <p:nvPr/>
        </p:nvSpPr>
        <p:spPr>
          <a:xfrm>
            <a:off x="1143001" y="233462"/>
            <a:ext cx="17524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TO-BE: </a:t>
            </a:r>
            <a:r>
              <a:rPr lang="en-US" altLang="ko" sz="105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Blottery</a:t>
            </a:r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System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Google Shape;153;p23">
            <a:extLst>
              <a:ext uri="{FF2B5EF4-FFF2-40B4-BE49-F238E27FC236}">
                <a16:creationId xmlns:a16="http://schemas.microsoft.com/office/drawing/2014/main" id="{3037037C-3E40-485C-8D42-DD0F211D71D9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How to record data on Block-Chain</a:t>
            </a:r>
          </a:p>
        </p:txBody>
      </p:sp>
      <p:sp>
        <p:nvSpPr>
          <p:cNvPr id="30" name="Google Shape;201;p27">
            <a:extLst>
              <a:ext uri="{FF2B5EF4-FFF2-40B4-BE49-F238E27FC236}">
                <a16:creationId xmlns:a16="http://schemas.microsoft.com/office/drawing/2014/main" id="{B78A1C19-1417-488A-8EBB-3C9236C0FBB1}"/>
              </a:ext>
            </a:extLst>
          </p:cNvPr>
          <p:cNvSpPr/>
          <p:nvPr/>
        </p:nvSpPr>
        <p:spPr>
          <a:xfrm>
            <a:off x="1514604" y="1985835"/>
            <a:ext cx="2106132" cy="9709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" sz="1050" dirty="0"/>
              <a:t>BMID         TS01_P1_S1_M2</a:t>
            </a:r>
            <a:endParaRPr sz="1050" dirty="0"/>
          </a:p>
          <a:p>
            <a:r>
              <a:rPr lang="en-US" altLang="ko" sz="1050" dirty="0"/>
              <a:t>prevBMID  NULL</a:t>
            </a:r>
            <a:endParaRPr sz="1050" dirty="0"/>
          </a:p>
          <a:p>
            <a:r>
              <a:rPr lang="en-US" altLang="ko" sz="1050" dirty="0"/>
              <a:t>ModuleLog</a:t>
            </a:r>
          </a:p>
          <a:p>
            <a:r>
              <a:rPr lang="en-US" altLang="ko-KR" sz="1050" dirty="0"/>
              <a:t>                  -</a:t>
            </a:r>
            <a:r>
              <a:rPr lang="en-US" altLang="ko-KR" sz="1050" dirty="0" err="1"/>
              <a:t>personID</a:t>
            </a:r>
            <a:r>
              <a:rPr lang="en-US" altLang="ko-KR" sz="1050" dirty="0"/>
              <a:t>: 951127</a:t>
            </a:r>
          </a:p>
          <a:p>
            <a:pPr lvl="0"/>
            <a:r>
              <a:rPr lang="en-US" altLang="ko-KR" sz="1050" dirty="0"/>
              <a:t>                  -Perform:</a:t>
            </a:r>
            <a:r>
              <a:rPr lang="ko-KR" altLang="en-US" sz="1050" dirty="0"/>
              <a:t> </a:t>
            </a:r>
            <a:r>
              <a:rPr lang="en-US" altLang="ko-KR" sz="1050" dirty="0"/>
              <a:t>20%</a:t>
            </a:r>
          </a:p>
          <a:p>
            <a:r>
              <a:rPr lang="en-US" altLang="ko-KR" sz="1050" dirty="0"/>
              <a:t>                  -</a:t>
            </a:r>
            <a:r>
              <a:rPr lang="en-US" altLang="ko-KR" sz="1050" dirty="0" err="1"/>
              <a:t>startDate</a:t>
            </a:r>
            <a:r>
              <a:rPr lang="en-US" altLang="ko-KR" sz="1050" dirty="0"/>
              <a:t>: 20130310</a:t>
            </a:r>
            <a:endParaRPr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76126A-8294-454D-9E53-37A9EA5A7E50}"/>
              </a:ext>
            </a:extLst>
          </p:cNvPr>
          <p:cNvSpPr txBox="1"/>
          <p:nvPr/>
        </p:nvSpPr>
        <p:spPr>
          <a:xfrm>
            <a:off x="1345183" y="1667039"/>
            <a:ext cx="247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1.After [Manufacture State]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35BE3C4A-1677-4E4A-AAAD-A3690FDF1BAF}"/>
              </a:ext>
            </a:extLst>
          </p:cNvPr>
          <p:cNvSpPr/>
          <p:nvPr/>
        </p:nvSpPr>
        <p:spPr>
          <a:xfrm>
            <a:off x="2030403" y="2544606"/>
            <a:ext cx="239223" cy="364678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99229C-FA78-4378-A129-A914BD4CDCB8}"/>
              </a:ext>
            </a:extLst>
          </p:cNvPr>
          <p:cNvSpPr/>
          <p:nvPr/>
        </p:nvSpPr>
        <p:spPr>
          <a:xfrm>
            <a:off x="1640696" y="2947317"/>
            <a:ext cx="19191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/>
              <a:t>personID</a:t>
            </a:r>
            <a:r>
              <a:rPr lang="en-US" altLang="ko-KR" sz="1200" b="1" dirty="0"/>
              <a:t>: Manufacturer</a:t>
            </a:r>
          </a:p>
        </p:txBody>
      </p:sp>
      <p:sp>
        <p:nvSpPr>
          <p:cNvPr id="43" name="Google Shape;201;p27">
            <a:extLst>
              <a:ext uri="{FF2B5EF4-FFF2-40B4-BE49-F238E27FC236}">
                <a16:creationId xmlns:a16="http://schemas.microsoft.com/office/drawing/2014/main" id="{C7F6D5E8-02E1-4890-B8BB-A83A9801F2BC}"/>
              </a:ext>
            </a:extLst>
          </p:cNvPr>
          <p:cNvSpPr/>
          <p:nvPr/>
        </p:nvSpPr>
        <p:spPr>
          <a:xfrm>
            <a:off x="5239257" y="1391073"/>
            <a:ext cx="2199177" cy="129752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" sz="1050" dirty="0"/>
              <a:t>BMID         TS01_P1_S1_M2</a:t>
            </a:r>
            <a:endParaRPr sz="1050" dirty="0"/>
          </a:p>
          <a:p>
            <a:r>
              <a:rPr lang="en-US" altLang="ko" sz="1050" dirty="0"/>
              <a:t>prevBMID  NULL</a:t>
            </a:r>
            <a:endParaRPr sz="1050" dirty="0"/>
          </a:p>
          <a:p>
            <a:r>
              <a:rPr lang="en-US" altLang="ko" sz="1050" dirty="0"/>
              <a:t>moduleLog</a:t>
            </a:r>
            <a:r>
              <a:rPr lang="ko" altLang="en-US" sz="1050" dirty="0"/>
              <a:t>	</a:t>
            </a:r>
            <a:endParaRPr lang="en-US" altLang="ko" sz="1050" dirty="0"/>
          </a:p>
          <a:p>
            <a:r>
              <a:rPr lang="en-US" altLang="ko-KR" sz="1050" dirty="0"/>
              <a:t>                 </a:t>
            </a:r>
            <a:r>
              <a:rPr lang="en-US" altLang="ko-KR" sz="1050" dirty="0">
                <a:solidFill>
                  <a:srgbClr val="FF0000"/>
                </a:solidFill>
              </a:rPr>
              <a:t>-Manufacture State Log</a:t>
            </a:r>
          </a:p>
          <a:p>
            <a:r>
              <a:rPr lang="en-US" altLang="ko-KR" sz="1050" dirty="0"/>
              <a:t>                 -</a:t>
            </a:r>
            <a:r>
              <a:rPr lang="en-US" altLang="ko-KR" sz="1050" dirty="0" err="1"/>
              <a:t>personID</a:t>
            </a:r>
            <a:r>
              <a:rPr lang="en-US" altLang="ko-KR" sz="1050" dirty="0"/>
              <a:t>: 950310</a:t>
            </a:r>
          </a:p>
          <a:p>
            <a:r>
              <a:rPr lang="en-US" altLang="ko-KR" sz="1050" dirty="0"/>
              <a:t>                 -</a:t>
            </a:r>
            <a:r>
              <a:rPr lang="en-US" altLang="ko-KR" sz="1050" dirty="0" err="1"/>
              <a:t>carID</a:t>
            </a:r>
            <a:r>
              <a:rPr lang="en-US" altLang="ko-KR" sz="1050" dirty="0"/>
              <a:t>: 03</a:t>
            </a:r>
            <a:r>
              <a:rPr lang="ko-KR" altLang="en-US" sz="1050" dirty="0"/>
              <a:t>가</a:t>
            </a:r>
            <a:r>
              <a:rPr lang="en-US" altLang="ko-KR" sz="1050" dirty="0"/>
              <a:t>0310</a:t>
            </a:r>
          </a:p>
          <a:p>
            <a:r>
              <a:rPr lang="en-US" altLang="ko-KR" sz="1050" dirty="0"/>
              <a:t>                 -</a:t>
            </a:r>
            <a:r>
              <a:rPr lang="en-US" altLang="ko-KR" sz="1050" dirty="0" err="1"/>
              <a:t>Perfrom</a:t>
            </a:r>
            <a:r>
              <a:rPr lang="en-US" altLang="ko-KR" sz="1050" dirty="0"/>
              <a:t>: 70%</a:t>
            </a:r>
          </a:p>
          <a:p>
            <a:pPr lvl="0"/>
            <a:r>
              <a:rPr lang="en-US" altLang="ko-KR" sz="1050" dirty="0"/>
              <a:t>                 -</a:t>
            </a:r>
            <a:r>
              <a:rPr lang="en-US" altLang="ko-KR" sz="1050" dirty="0" err="1"/>
              <a:t>startDate</a:t>
            </a:r>
            <a:r>
              <a:rPr lang="en-US" altLang="ko-KR" sz="1050" dirty="0"/>
              <a:t>: 20130510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F928C4-5E75-4393-8758-768A9818B451}"/>
              </a:ext>
            </a:extLst>
          </p:cNvPr>
          <p:cNvSpPr txBox="1"/>
          <p:nvPr/>
        </p:nvSpPr>
        <p:spPr>
          <a:xfrm>
            <a:off x="5331145" y="1028400"/>
            <a:ext cx="200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2. After [Using State]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왼쪽 중괄호 44">
            <a:extLst>
              <a:ext uri="{FF2B5EF4-FFF2-40B4-BE49-F238E27FC236}">
                <a16:creationId xmlns:a16="http://schemas.microsoft.com/office/drawing/2014/main" id="{DD8B3319-C212-4794-A548-DEA618919D7C}"/>
              </a:ext>
            </a:extLst>
          </p:cNvPr>
          <p:cNvSpPr/>
          <p:nvPr/>
        </p:nvSpPr>
        <p:spPr>
          <a:xfrm>
            <a:off x="5702349" y="2150646"/>
            <a:ext cx="203200" cy="471780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8638C6-2197-453C-B704-052F4486BA81}"/>
              </a:ext>
            </a:extLst>
          </p:cNvPr>
          <p:cNvSpPr/>
          <p:nvPr/>
        </p:nvSpPr>
        <p:spPr>
          <a:xfrm>
            <a:off x="5470019" y="2677328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/>
              <a:t>personID</a:t>
            </a:r>
            <a:r>
              <a:rPr lang="en-US" altLang="ko-KR" sz="1200" b="1" dirty="0"/>
              <a:t>: Car Owner</a:t>
            </a:r>
          </a:p>
        </p:txBody>
      </p:sp>
      <p:sp>
        <p:nvSpPr>
          <p:cNvPr id="47" name="Google Shape;201;p27">
            <a:extLst>
              <a:ext uri="{FF2B5EF4-FFF2-40B4-BE49-F238E27FC236}">
                <a16:creationId xmlns:a16="http://schemas.microsoft.com/office/drawing/2014/main" id="{D219220B-4BE0-4ED9-BADC-536BAC5F1013}"/>
              </a:ext>
            </a:extLst>
          </p:cNvPr>
          <p:cNvSpPr/>
          <p:nvPr/>
        </p:nvSpPr>
        <p:spPr>
          <a:xfrm>
            <a:off x="5604072" y="3386937"/>
            <a:ext cx="2242891" cy="133870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" sz="1050" dirty="0"/>
              <a:t>BMID         </a:t>
            </a:r>
            <a:r>
              <a:rPr lang="en-US" altLang="ko" sz="1050" dirty="0">
                <a:solidFill>
                  <a:schemeClr val="bg2"/>
                </a:solidFill>
              </a:rPr>
              <a:t>TS01_P1_S1_M2</a:t>
            </a:r>
            <a:endParaRPr sz="1050" dirty="0">
              <a:solidFill>
                <a:schemeClr val="bg2"/>
              </a:solidFill>
            </a:endParaRPr>
          </a:p>
          <a:p>
            <a:r>
              <a:rPr lang="en-US" altLang="ko" sz="1050" dirty="0"/>
              <a:t>prevBMID  NULL</a:t>
            </a:r>
            <a:endParaRPr sz="1050" dirty="0"/>
          </a:p>
          <a:p>
            <a:r>
              <a:rPr lang="en-US" altLang="ko" sz="1050" dirty="0"/>
              <a:t>moduleLog</a:t>
            </a:r>
            <a:r>
              <a:rPr lang="ko" altLang="en-US" sz="1050" dirty="0"/>
              <a:t>	</a:t>
            </a:r>
            <a:endParaRPr lang="en-US" altLang="ko" sz="1050" dirty="0"/>
          </a:p>
          <a:p>
            <a:r>
              <a:rPr lang="en-US" altLang="ko-KR" sz="1050" dirty="0"/>
              <a:t>                 </a:t>
            </a:r>
            <a:r>
              <a:rPr lang="en-US" altLang="ko-KR" sz="1050" dirty="0">
                <a:solidFill>
                  <a:srgbClr val="FF0000"/>
                </a:solidFill>
              </a:rPr>
              <a:t>-Manufacture State Log</a:t>
            </a:r>
          </a:p>
          <a:p>
            <a:r>
              <a:rPr lang="en-US" altLang="ko-KR" sz="1050" dirty="0"/>
              <a:t>                 </a:t>
            </a:r>
            <a:r>
              <a:rPr lang="en-US" altLang="ko-KR" sz="1050" dirty="0">
                <a:solidFill>
                  <a:srgbClr val="0070C0"/>
                </a:solidFill>
              </a:rPr>
              <a:t>-Using State Log</a:t>
            </a:r>
          </a:p>
          <a:p>
            <a:r>
              <a:rPr lang="en-US" altLang="ko-KR" sz="1050" dirty="0"/>
              <a:t>                 -</a:t>
            </a:r>
            <a:r>
              <a:rPr lang="en-US" altLang="ko-KR" sz="1050" dirty="0" err="1"/>
              <a:t>personID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950310</a:t>
            </a:r>
          </a:p>
          <a:p>
            <a:r>
              <a:rPr lang="en-US" altLang="ko-KR" sz="1050" dirty="0"/>
              <a:t>                 -inspection: </a:t>
            </a:r>
            <a:r>
              <a:rPr lang="en-US" altLang="ko-KR" sz="1100" b="1" dirty="0">
                <a:solidFill>
                  <a:srgbClr val="C00000"/>
                </a:solidFill>
              </a:rPr>
              <a:t>Extraction</a:t>
            </a:r>
          </a:p>
          <a:p>
            <a:pPr lvl="0"/>
            <a:r>
              <a:rPr lang="en-US" altLang="ko-KR" sz="1050" dirty="0"/>
              <a:t>                 -</a:t>
            </a:r>
            <a:r>
              <a:rPr lang="en-US" altLang="ko-KR" sz="1050" dirty="0" err="1"/>
              <a:t>startDate</a:t>
            </a:r>
            <a:r>
              <a:rPr lang="en-US" altLang="ko-KR" sz="1050" dirty="0"/>
              <a:t>: 20190310</a:t>
            </a:r>
            <a:endParaRPr sz="105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E13CB4-004A-47FD-BF4E-EF3979FFED31}"/>
              </a:ext>
            </a:extLst>
          </p:cNvPr>
          <p:cNvSpPr txBox="1"/>
          <p:nvPr/>
        </p:nvSpPr>
        <p:spPr>
          <a:xfrm>
            <a:off x="5532064" y="3055727"/>
            <a:ext cx="2422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3. After [Inspection State]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49" name="왼쪽 중괄호 48">
            <a:extLst>
              <a:ext uri="{FF2B5EF4-FFF2-40B4-BE49-F238E27FC236}">
                <a16:creationId xmlns:a16="http://schemas.microsoft.com/office/drawing/2014/main" id="{7F4B0E31-DFDF-4119-85F9-F1B83840C535}"/>
              </a:ext>
            </a:extLst>
          </p:cNvPr>
          <p:cNvSpPr/>
          <p:nvPr/>
        </p:nvSpPr>
        <p:spPr>
          <a:xfrm>
            <a:off x="6106072" y="4292430"/>
            <a:ext cx="188774" cy="363423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01CD7A-6743-482C-91B1-3E321CA339A2}"/>
              </a:ext>
            </a:extLst>
          </p:cNvPr>
          <p:cNvSpPr/>
          <p:nvPr/>
        </p:nvSpPr>
        <p:spPr>
          <a:xfrm>
            <a:off x="5803948" y="4679286"/>
            <a:ext cx="1638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/>
              <a:t>personID</a:t>
            </a:r>
            <a:r>
              <a:rPr lang="en-US" altLang="ko-KR" sz="1200" b="1" dirty="0"/>
              <a:t>: Inspector</a:t>
            </a:r>
          </a:p>
        </p:txBody>
      </p:sp>
      <p:sp>
        <p:nvSpPr>
          <p:cNvPr id="51" name="Google Shape;201;p27">
            <a:extLst>
              <a:ext uri="{FF2B5EF4-FFF2-40B4-BE49-F238E27FC236}">
                <a16:creationId xmlns:a16="http://schemas.microsoft.com/office/drawing/2014/main" id="{416E6BCE-B1FC-4E6E-B7A6-88341AFA9F10}"/>
              </a:ext>
            </a:extLst>
          </p:cNvPr>
          <p:cNvSpPr/>
          <p:nvPr/>
        </p:nvSpPr>
        <p:spPr>
          <a:xfrm>
            <a:off x="1836153" y="4092201"/>
            <a:ext cx="2199177" cy="55776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" sz="1050" dirty="0"/>
              <a:t>BMID	</a:t>
            </a:r>
            <a:r>
              <a:rPr lang="ko" altLang="ko-KR" sz="1050" dirty="0"/>
              <a:t> TS01_P2_S1_M3</a:t>
            </a:r>
            <a:endParaRPr sz="1050" dirty="0"/>
          </a:p>
          <a:p>
            <a:pPr lvl="0"/>
            <a:r>
              <a:rPr lang="en-US" altLang="ko" sz="1050" dirty="0"/>
              <a:t>prevBMID	</a:t>
            </a:r>
            <a:r>
              <a:rPr lang="ko" altLang="ko-KR" sz="1050" dirty="0">
                <a:solidFill>
                  <a:srgbClr val="00B050"/>
                </a:solidFill>
              </a:rPr>
              <a:t> </a:t>
            </a:r>
            <a:r>
              <a:rPr lang="ko" altLang="ko-KR" sz="1050" b="1" dirty="0">
                <a:solidFill>
                  <a:srgbClr val="00B050"/>
                </a:solidFill>
              </a:rPr>
              <a:t>TS</a:t>
            </a:r>
            <a:r>
              <a:rPr lang="en-US" altLang="ko" sz="1050" b="1" dirty="0">
                <a:solidFill>
                  <a:srgbClr val="00B050"/>
                </a:solidFill>
              </a:rPr>
              <a:t>01</a:t>
            </a:r>
            <a:r>
              <a:rPr lang="ko" altLang="ko-KR" sz="1050" b="1" dirty="0">
                <a:solidFill>
                  <a:srgbClr val="00B050"/>
                </a:solidFill>
              </a:rPr>
              <a:t>_P1_S1_M2 </a:t>
            </a:r>
            <a:r>
              <a:rPr lang="en-US" altLang="ko" sz="1050" dirty="0"/>
              <a:t>moduleLog</a:t>
            </a:r>
            <a:r>
              <a:rPr lang="ko" altLang="en-US" sz="1050" dirty="0"/>
              <a:t>	</a:t>
            </a:r>
            <a:r>
              <a:rPr lang="en-US" altLang="ko" sz="1050" dirty="0"/>
              <a:t>NULL</a:t>
            </a:r>
            <a:endParaRPr sz="10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02D84E-84A7-493B-B827-C764B28E8C03}"/>
              </a:ext>
            </a:extLst>
          </p:cNvPr>
          <p:cNvSpPr txBox="1"/>
          <p:nvPr/>
        </p:nvSpPr>
        <p:spPr>
          <a:xfrm>
            <a:off x="1175750" y="3803201"/>
            <a:ext cx="3894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</a:rPr>
              <a:t>4. Start [Manufacture State] as new Battery Module</a:t>
            </a:r>
            <a:endParaRPr lang="ko-KR" altLang="en-US" sz="1200" b="1" dirty="0">
              <a:solidFill>
                <a:srgbClr val="00B0F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AFC8A1-AE3D-409B-B1B3-C3D498F70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6"/>
          <a:stretch/>
        </p:blipFill>
        <p:spPr>
          <a:xfrm>
            <a:off x="3653668" y="2700602"/>
            <a:ext cx="1784543" cy="1129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5DC7EA-122D-4AA4-8EB4-A046714F565D}"/>
              </a:ext>
            </a:extLst>
          </p:cNvPr>
          <p:cNvSpPr txBox="1"/>
          <p:nvPr/>
        </p:nvSpPr>
        <p:spPr>
          <a:xfrm>
            <a:off x="4255237" y="333233"/>
            <a:ext cx="3264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Cumulative Block record</a:t>
            </a:r>
            <a:endParaRPr lang="ko-KR" altLang="en-US" sz="20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B10B0-53AA-46DE-BF3A-A6DDA02D6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03782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6E71F-D6A8-4E02-A35C-5CCBD40F9D43}"/>
              </a:ext>
            </a:extLst>
          </p:cNvPr>
          <p:cNvSpPr/>
          <p:nvPr/>
        </p:nvSpPr>
        <p:spPr>
          <a:xfrm>
            <a:off x="1143001" y="233462"/>
            <a:ext cx="17524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TO-BE: </a:t>
            </a:r>
            <a:r>
              <a:rPr lang="en-US" altLang="ko" sz="105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Blottery</a:t>
            </a:r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System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Google Shape;153;p23">
            <a:extLst>
              <a:ext uri="{FF2B5EF4-FFF2-40B4-BE49-F238E27FC236}">
                <a16:creationId xmlns:a16="http://schemas.microsoft.com/office/drawing/2014/main" id="{3037037C-3E40-485C-8D42-DD0F211D71D9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How to record data on Block-Chain</a:t>
            </a:r>
          </a:p>
        </p:txBody>
      </p:sp>
      <p:sp>
        <p:nvSpPr>
          <p:cNvPr id="20" name="Google Shape;201;p27">
            <a:extLst>
              <a:ext uri="{FF2B5EF4-FFF2-40B4-BE49-F238E27FC236}">
                <a16:creationId xmlns:a16="http://schemas.microsoft.com/office/drawing/2014/main" id="{A5FCC410-A269-4D90-A838-4409DE802D60}"/>
              </a:ext>
            </a:extLst>
          </p:cNvPr>
          <p:cNvSpPr/>
          <p:nvPr/>
        </p:nvSpPr>
        <p:spPr>
          <a:xfrm>
            <a:off x="1254760" y="1572436"/>
            <a:ext cx="2082800" cy="142293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" sz="900" b="1" dirty="0">
                <a:solidFill>
                  <a:srgbClr val="0070C0"/>
                </a:solidFill>
              </a:rPr>
              <a:t>BMID</a:t>
            </a:r>
            <a:r>
              <a:rPr lang="ko" altLang="en-US" sz="900" dirty="0"/>
              <a:t>	</a:t>
            </a:r>
            <a:r>
              <a:rPr lang="en-US" altLang="ko" sz="900" dirty="0"/>
              <a:t>TS01_P1_S1_M2</a:t>
            </a:r>
            <a:endParaRPr sz="900" dirty="0"/>
          </a:p>
          <a:p>
            <a:r>
              <a:rPr lang="en-US" altLang="ko" sz="900" b="1" dirty="0">
                <a:solidFill>
                  <a:schemeClr val="accent4">
                    <a:lumMod val="50000"/>
                  </a:schemeClr>
                </a:solidFill>
              </a:rPr>
              <a:t>prevBMID</a:t>
            </a:r>
            <a:r>
              <a:rPr lang="ko" altLang="en-US" sz="900" dirty="0"/>
              <a:t>	</a:t>
            </a:r>
            <a:r>
              <a:rPr lang="en-US" altLang="ko" sz="900" dirty="0"/>
              <a:t>NULL</a:t>
            </a:r>
            <a:endParaRPr sz="900" dirty="0"/>
          </a:p>
          <a:p>
            <a:r>
              <a:rPr lang="en-US" altLang="ko" sz="900" b="1" dirty="0">
                <a:solidFill>
                  <a:srgbClr val="C00000"/>
                </a:solidFill>
              </a:rPr>
              <a:t>moduleLog</a:t>
            </a:r>
            <a:r>
              <a:rPr lang="ko" altLang="en-US" sz="900" dirty="0"/>
              <a:t>	</a:t>
            </a:r>
            <a:endParaRPr lang="en-US" altLang="ko" sz="900" dirty="0"/>
          </a:p>
          <a:p>
            <a:pPr lvl="0"/>
            <a:r>
              <a:rPr lang="en-US" altLang="ko-KR" sz="900" dirty="0"/>
              <a:t>	-</a:t>
            </a:r>
            <a:r>
              <a:rPr lang="en-US" altLang="ko-KR" sz="900" dirty="0" err="1"/>
              <a:t>peronID</a:t>
            </a:r>
            <a:r>
              <a:rPr lang="en-US" altLang="ko-KR" sz="900" dirty="0"/>
              <a:t>: 951127</a:t>
            </a:r>
          </a:p>
          <a:p>
            <a:pPr lvl="0"/>
            <a:r>
              <a:rPr lang="en-US" altLang="ko-KR" sz="900" dirty="0"/>
              <a:t>	-Perform: 20%</a:t>
            </a:r>
          </a:p>
          <a:p>
            <a:pPr lvl="0"/>
            <a:r>
              <a:rPr lang="en-US" altLang="ko-KR" sz="900" dirty="0"/>
              <a:t>	 -</a:t>
            </a:r>
            <a:r>
              <a:rPr lang="en-US" altLang="ko-KR" sz="900" dirty="0" err="1"/>
              <a:t>personID</a:t>
            </a:r>
            <a:r>
              <a:rPr lang="en-US" altLang="ko-KR" sz="900" dirty="0"/>
              <a:t>: 950310</a:t>
            </a:r>
          </a:p>
          <a:p>
            <a:pPr lvl="0"/>
            <a:r>
              <a:rPr lang="en-US" altLang="ko-KR" sz="900" dirty="0"/>
              <a:t>	-</a:t>
            </a:r>
            <a:r>
              <a:rPr lang="en-US" altLang="ko-KR" sz="900" dirty="0" err="1"/>
              <a:t>carID</a:t>
            </a:r>
            <a:r>
              <a:rPr lang="en-US" altLang="ko-KR" sz="900" dirty="0"/>
              <a:t>: 03</a:t>
            </a:r>
            <a:r>
              <a:rPr lang="ko-KR" altLang="en-US" sz="900" dirty="0"/>
              <a:t>가</a:t>
            </a:r>
            <a:r>
              <a:rPr lang="en-US" altLang="ko-KR" sz="900" dirty="0"/>
              <a:t>0310</a:t>
            </a:r>
          </a:p>
          <a:p>
            <a:pPr lvl="0"/>
            <a:r>
              <a:rPr lang="en-US" altLang="ko-KR" sz="900" dirty="0"/>
              <a:t>	-</a:t>
            </a:r>
            <a:r>
              <a:rPr lang="en-US" altLang="ko-KR" sz="900" dirty="0" err="1"/>
              <a:t>Perfrom</a:t>
            </a:r>
            <a:r>
              <a:rPr lang="en-US" altLang="ko-KR" sz="900" dirty="0"/>
              <a:t>: 70%</a:t>
            </a:r>
          </a:p>
          <a:p>
            <a:r>
              <a:rPr lang="en-US" altLang="ko-KR" sz="900" dirty="0"/>
              <a:t>	-</a:t>
            </a:r>
            <a:r>
              <a:rPr lang="en-US" altLang="ko-KR" sz="900" dirty="0" err="1"/>
              <a:t>personID</a:t>
            </a:r>
            <a:r>
              <a:rPr lang="en-US" altLang="ko-KR" sz="900" dirty="0"/>
              <a:t>:</a:t>
            </a:r>
            <a:r>
              <a:rPr lang="ko-KR" altLang="en-US" sz="900" dirty="0"/>
              <a:t> </a:t>
            </a:r>
            <a:r>
              <a:rPr lang="en-US" altLang="ko-KR" sz="900" dirty="0"/>
              <a:t>950310</a:t>
            </a:r>
          </a:p>
          <a:p>
            <a:r>
              <a:rPr lang="en-US" altLang="ko-KR" sz="900" dirty="0"/>
              <a:t>	-inspection: reuse</a:t>
            </a:r>
            <a:endParaRPr sz="1100" dirty="0"/>
          </a:p>
        </p:txBody>
      </p:sp>
      <p:sp>
        <p:nvSpPr>
          <p:cNvPr id="5" name="Google Shape;201;p27">
            <a:extLst>
              <a:ext uri="{FF2B5EF4-FFF2-40B4-BE49-F238E27FC236}">
                <a16:creationId xmlns:a16="http://schemas.microsoft.com/office/drawing/2014/main" id="{927217D9-6E1B-4C40-B40A-1334373028B4}"/>
              </a:ext>
            </a:extLst>
          </p:cNvPr>
          <p:cNvSpPr/>
          <p:nvPr/>
        </p:nvSpPr>
        <p:spPr>
          <a:xfrm>
            <a:off x="3835401" y="1558381"/>
            <a:ext cx="4165600" cy="163629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900" dirty="0"/>
              <a:t>{"jsonrpc":"2.0",</a:t>
            </a:r>
            <a:endParaRPr lang="ko-KR" altLang="en-US" sz="900" dirty="0"/>
          </a:p>
          <a:p>
            <a:r>
              <a:rPr lang="en-US" altLang="ko-KR" sz="900" dirty="0"/>
              <a:t>"method":"</a:t>
            </a:r>
            <a:r>
              <a:rPr lang="en-US" altLang="ko-KR" sz="900" dirty="0" err="1"/>
              <a:t>eth_sendTransaction</a:t>
            </a:r>
            <a:r>
              <a:rPr lang="en-US" altLang="ko-KR" sz="900" dirty="0"/>
              <a:t>",</a:t>
            </a:r>
            <a:endParaRPr lang="ko-KR" altLang="en-US" sz="900" dirty="0"/>
          </a:p>
          <a:p>
            <a:r>
              <a:rPr lang="en-US" altLang="ko-KR" sz="900" dirty="0"/>
              <a:t>"params":[{</a:t>
            </a:r>
            <a:endParaRPr lang="ko-KR" altLang="en-US" sz="900" dirty="0"/>
          </a:p>
          <a:p>
            <a:r>
              <a:rPr lang="ko-KR" altLang="en-US" sz="900" dirty="0"/>
              <a:t>	</a:t>
            </a:r>
            <a:r>
              <a:rPr lang="en-US" altLang="ko-KR" sz="900" dirty="0"/>
              <a:t>"from":"0xb60e8dd61c5d32be8058bb8eb970870f07233155",</a:t>
            </a:r>
            <a:endParaRPr lang="ko-KR" altLang="en-US" sz="900" dirty="0"/>
          </a:p>
          <a:p>
            <a:r>
              <a:rPr lang="ko-KR" altLang="en-US" sz="900" dirty="0"/>
              <a:t>	</a:t>
            </a:r>
            <a:r>
              <a:rPr lang="en-US" altLang="ko-KR" sz="900" dirty="0"/>
              <a:t>"to":"0xd46e8dd67c5d32be8058bb8eb970870f07244567",</a:t>
            </a:r>
            <a:endParaRPr lang="ko-KR" altLang="en-US" sz="900" dirty="0"/>
          </a:p>
          <a:p>
            <a:r>
              <a:rPr lang="ko-KR" altLang="en-US" sz="900" dirty="0"/>
              <a:t>	</a:t>
            </a:r>
            <a:r>
              <a:rPr lang="en-US" altLang="ko-KR" sz="900" dirty="0"/>
              <a:t>"gas":"0x76c0","gasPrice":"0x9184e72a000",</a:t>
            </a:r>
            <a:endParaRPr lang="ko-KR" altLang="en-US" sz="900" dirty="0"/>
          </a:p>
          <a:p>
            <a:r>
              <a:rPr lang="ko-KR" altLang="en-US" sz="900" dirty="0"/>
              <a:t>	</a:t>
            </a:r>
            <a:r>
              <a:rPr lang="en-US" altLang="ko-KR" sz="900" dirty="0"/>
              <a:t>"value":"0x9184e72a",</a:t>
            </a:r>
            <a:endParaRPr lang="ko-KR" altLang="en-US" sz="900" dirty="0"/>
          </a:p>
          <a:p>
            <a:r>
              <a:rPr lang="ko-KR" altLang="en-US" sz="900" dirty="0"/>
              <a:t>	</a:t>
            </a:r>
            <a:r>
              <a:rPr lang="en-US" altLang="ko-KR" sz="900" b="1" dirty="0">
                <a:solidFill>
                  <a:srgbClr val="FF0000"/>
                </a:solidFill>
              </a:rPr>
              <a:t>"data":"0xd46e8dd67c5d32be8d46e8dd67c5d32be8058bb8eb970870f072445675058bb8eb970870f072445675"</a:t>
            </a:r>
            <a:endParaRPr lang="ko-KR" altLang="en-US" sz="900" b="1" dirty="0">
              <a:solidFill>
                <a:srgbClr val="FF0000"/>
              </a:solidFill>
            </a:endParaRPr>
          </a:p>
          <a:p>
            <a:r>
              <a:rPr lang="en-US" altLang="ko-KR" sz="900" dirty="0"/>
              <a:t>}],"id":1}</a:t>
            </a:r>
            <a:endParaRPr lang="ko-KR" altLang="en-US" sz="900" dirty="0"/>
          </a:p>
          <a:p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D8F8-20B2-4EAE-A7BE-C85B0A633DEB}"/>
              </a:ext>
            </a:extLst>
          </p:cNvPr>
          <p:cNvSpPr/>
          <p:nvPr/>
        </p:nvSpPr>
        <p:spPr>
          <a:xfrm>
            <a:off x="3835402" y="1242731"/>
            <a:ext cx="1749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[Block-Chain Format]</a:t>
            </a:r>
            <a:endParaRPr lang="ko-KR" altLang="en-US" sz="12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9F0406-50D1-42D8-A8DF-3B420D0E29A6}"/>
              </a:ext>
            </a:extLst>
          </p:cNvPr>
          <p:cNvSpPr/>
          <p:nvPr/>
        </p:nvSpPr>
        <p:spPr>
          <a:xfrm>
            <a:off x="1143000" y="3244351"/>
            <a:ext cx="6858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"data": </a:t>
            </a:r>
            <a:r>
              <a:rPr lang="en-US" altLang="ko-KR" sz="1050" b="1" dirty="0"/>
              <a:t>"</a:t>
            </a:r>
            <a:r>
              <a:rPr lang="en-US" altLang="ko-KR" sz="1000" dirty="0">
                <a:solidFill>
                  <a:srgbClr val="0070C0"/>
                </a:solidFill>
              </a:rPr>
              <a:t>0xd46e8dd</a:t>
            </a:r>
            <a:r>
              <a:rPr lang="en-US" altLang="ko-KR" sz="1000" dirty="0">
                <a:solidFill>
                  <a:schemeClr val="accent4">
                    <a:lumMod val="50000"/>
                  </a:schemeClr>
                </a:solidFill>
              </a:rPr>
              <a:t>67c5d32be8</a:t>
            </a:r>
            <a:r>
              <a:rPr lang="en-US" altLang="ko-KR" sz="1000" dirty="0">
                <a:solidFill>
                  <a:srgbClr val="C00000"/>
                </a:solidFill>
              </a:rPr>
              <a:t>d46e8dd67c5d32be8058bb8eb970870f072445675058bb8eb970870f072445675</a:t>
            </a:r>
            <a:r>
              <a:rPr lang="en-US" altLang="ko-KR" sz="1000" dirty="0"/>
              <a:t>"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7465D5-61D1-4303-B599-A1ED9905360F}"/>
              </a:ext>
            </a:extLst>
          </p:cNvPr>
          <p:cNvSpPr/>
          <p:nvPr/>
        </p:nvSpPr>
        <p:spPr>
          <a:xfrm>
            <a:off x="1663814" y="3587134"/>
            <a:ext cx="13244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50" dirty="0">
                <a:solidFill>
                  <a:srgbClr val="0070C0"/>
                </a:solidFill>
              </a:rPr>
              <a:t>[</a:t>
            </a:r>
            <a:r>
              <a:rPr lang="ko" altLang="ko-KR" sz="1050" dirty="0">
                <a:solidFill>
                  <a:srgbClr val="0070C0"/>
                </a:solidFill>
              </a:rPr>
              <a:t>TS</a:t>
            </a:r>
            <a:r>
              <a:rPr lang="en-US" altLang="ko" sz="1050" dirty="0">
                <a:solidFill>
                  <a:srgbClr val="0070C0"/>
                </a:solidFill>
              </a:rPr>
              <a:t>01</a:t>
            </a:r>
            <a:r>
              <a:rPr lang="ko" altLang="ko-KR" sz="1050" dirty="0">
                <a:solidFill>
                  <a:srgbClr val="0070C0"/>
                </a:solidFill>
              </a:rPr>
              <a:t>_P1_S1_M2</a:t>
            </a:r>
            <a:r>
              <a:rPr lang="en-US" altLang="ko-KR" sz="1050" dirty="0">
                <a:solidFill>
                  <a:srgbClr val="0070C0"/>
                </a:solidFill>
              </a:rPr>
              <a:t>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C6244A-CE13-4C14-9B6B-1CDBFAFC0D35}"/>
              </a:ext>
            </a:extLst>
          </p:cNvPr>
          <p:cNvSpPr/>
          <p:nvPr/>
        </p:nvSpPr>
        <p:spPr>
          <a:xfrm>
            <a:off x="3151564" y="3564704"/>
            <a:ext cx="6623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en-US" altLang="ko" sz="1200" dirty="0">
                <a:solidFill>
                  <a:schemeClr val="accent4">
                    <a:lumMod val="50000"/>
                  </a:schemeClr>
                </a:solidFill>
              </a:rPr>
              <a:t>NULL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37E430-21EA-436A-9E94-C0AC855D6F9F}"/>
              </a:ext>
            </a:extLst>
          </p:cNvPr>
          <p:cNvSpPr/>
          <p:nvPr/>
        </p:nvSpPr>
        <p:spPr>
          <a:xfrm>
            <a:off x="4005870" y="3533836"/>
            <a:ext cx="401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solidFill>
                  <a:srgbClr val="C00000"/>
                </a:solidFill>
              </a:rPr>
              <a:t>[951127] [20] [950310] [03</a:t>
            </a:r>
            <a:r>
              <a:rPr lang="ko-KR" altLang="en-US" sz="1200" dirty="0">
                <a:solidFill>
                  <a:srgbClr val="C00000"/>
                </a:solidFill>
              </a:rPr>
              <a:t>가</a:t>
            </a:r>
            <a:r>
              <a:rPr lang="en-US" altLang="ko-KR" sz="1200" dirty="0">
                <a:solidFill>
                  <a:srgbClr val="C00000"/>
                </a:solidFill>
              </a:rPr>
              <a:t>0310] [70] [950310] [reuse]</a:t>
            </a:r>
          </a:p>
          <a:p>
            <a:pPr lvl="0"/>
            <a:r>
              <a:rPr lang="en-US" altLang="ko-KR" sz="1200" dirty="0">
                <a:solidFill>
                  <a:srgbClr val="C00000"/>
                </a:solidFill>
              </a:rPr>
              <a:t>|Manufacture |Using        	        |Inspection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08001-B362-4C57-BE0F-4B0BE01AF68D}"/>
              </a:ext>
            </a:extLst>
          </p:cNvPr>
          <p:cNvSpPr/>
          <p:nvPr/>
        </p:nvSpPr>
        <p:spPr>
          <a:xfrm>
            <a:off x="1169290" y="1242731"/>
            <a:ext cx="2313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[Block] after Inspection State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033D8-98A7-4E11-8AB5-223B7D6CDFB4}"/>
              </a:ext>
            </a:extLst>
          </p:cNvPr>
          <p:cNvSpPr txBox="1"/>
          <p:nvPr/>
        </p:nvSpPr>
        <p:spPr>
          <a:xfrm>
            <a:off x="3337563" y="4134611"/>
            <a:ext cx="3724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Push in fixed-length position</a:t>
            </a:r>
            <a:endParaRPr lang="ko-KR" altLang="en-US" sz="20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576A30-DE23-4E04-9D09-3969057B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237" y="333516"/>
            <a:ext cx="1848804" cy="3900772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E2A77E-C8D0-45BB-AC59-DDB1A19EE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16</a:t>
            </a:fld>
            <a:endParaRPr lang="ko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20A7E7-7333-46AE-A851-63DD20EAB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36" y="1175134"/>
            <a:ext cx="1962150" cy="3429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1CAC7B-196E-4812-98D3-FD47CE41ECCD}"/>
              </a:ext>
            </a:extLst>
          </p:cNvPr>
          <p:cNvSpPr/>
          <p:nvPr/>
        </p:nvSpPr>
        <p:spPr>
          <a:xfrm>
            <a:off x="411478" y="1609665"/>
            <a:ext cx="1559561" cy="1585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40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1932322" y="2099566"/>
            <a:ext cx="5906118" cy="551552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342884">
              <a:lnSpc>
                <a:spcPct val="150000"/>
              </a:lnSpc>
              <a:buAutoNum type="arabicPeriod"/>
            </a:pPr>
            <a:r>
              <a:rPr lang="en-US" alt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Vitalizing Battery Recycling </a:t>
            </a:r>
            <a:r>
              <a:rPr lang="en-US" altLang="ko" dirty="0">
                <a:solidFill>
                  <a:schemeClr val="bg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through </a:t>
            </a:r>
            <a:r>
              <a:rPr lang="en-US" altLang="ko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Transparent History Management</a:t>
            </a:r>
          </a:p>
          <a:p>
            <a:pPr indent="-342884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Monitoring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Realtime Battery Stock through Smart Contract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44BED7-2309-4D63-9AA6-6275D324E439}"/>
              </a:ext>
            </a:extLst>
          </p:cNvPr>
          <p:cNvSpPr/>
          <p:nvPr/>
        </p:nvSpPr>
        <p:spPr>
          <a:xfrm>
            <a:off x="1143001" y="233462"/>
            <a:ext cx="17524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TO-BE: Blottery System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Google Shape;153;p23">
            <a:extLst>
              <a:ext uri="{FF2B5EF4-FFF2-40B4-BE49-F238E27FC236}">
                <a16:creationId xmlns:a16="http://schemas.microsoft.com/office/drawing/2014/main" id="{1A2A13DF-5C54-4043-A701-F99324D59CD5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Summary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11379C-AA71-45B8-9C70-499F470F7A1A}"/>
              </a:ext>
            </a:extLst>
          </p:cNvPr>
          <p:cNvSpPr/>
          <p:nvPr/>
        </p:nvSpPr>
        <p:spPr>
          <a:xfrm>
            <a:off x="1690091" y="1609496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Key Points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F21756-85A2-4029-A6E4-5C4196FC87FF}"/>
              </a:ext>
            </a:extLst>
          </p:cNvPr>
          <p:cNvSpPr/>
          <p:nvPr/>
        </p:nvSpPr>
        <p:spPr>
          <a:xfrm>
            <a:off x="1690091" y="2921062"/>
            <a:ext cx="1148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Market Size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Google Shape;199;p27">
            <a:extLst>
              <a:ext uri="{FF2B5EF4-FFF2-40B4-BE49-F238E27FC236}">
                <a16:creationId xmlns:a16="http://schemas.microsoft.com/office/drawing/2014/main" id="{7A68608D-22C2-4FB4-B0C8-BCFAED6F9CED}"/>
              </a:ext>
            </a:extLst>
          </p:cNvPr>
          <p:cNvSpPr txBox="1">
            <a:spLocks/>
          </p:cNvSpPr>
          <p:nvPr/>
        </p:nvSpPr>
        <p:spPr>
          <a:xfrm>
            <a:off x="1932321" y="3409537"/>
            <a:ext cx="5906118" cy="55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42884">
              <a:lnSpc>
                <a:spcPct val="150000"/>
              </a:lnSpc>
              <a:buFont typeface="Lato"/>
              <a:buAutoNum type="arabicPeriod"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On 2022, After-Used Battery Module will be expected to be over </a:t>
            </a:r>
            <a:r>
              <a:rPr lang="en-US" altLang="ko-KR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20,000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indent="-342884">
              <a:lnSpc>
                <a:spcPct val="150000"/>
              </a:lnSpc>
              <a:buFont typeface="Lato"/>
              <a:buAutoNum type="arabicPeriod"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Market Size of After-Used  Battery is </a:t>
            </a:r>
            <a:r>
              <a:rPr lang="en-US" altLang="ko-KR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204 Billion dollars</a:t>
            </a:r>
            <a:r>
              <a:rPr lang="en-US" altLang="ko-KR" dirty="0">
                <a:solidFill>
                  <a:schemeClr val="bg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on 2019</a:t>
            </a:r>
            <a:endParaRPr lang="en-US" dirty="0">
              <a:solidFill>
                <a:schemeClr val="bg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95F21-330D-4F60-A0E3-9373ECA035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537066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5AF519-EDB2-47D4-A94B-83438F5923BC}"/>
              </a:ext>
            </a:extLst>
          </p:cNvPr>
          <p:cNvSpPr/>
          <p:nvPr/>
        </p:nvSpPr>
        <p:spPr>
          <a:xfrm>
            <a:off x="1143000" y="91222"/>
            <a:ext cx="23551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 Schedule &amp; Role</a:t>
            </a:r>
            <a:endParaRPr lang="ko-KR" altLang="en-US" sz="200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Google Shape;153;p23">
            <a:extLst>
              <a:ext uri="{FF2B5EF4-FFF2-40B4-BE49-F238E27FC236}">
                <a16:creationId xmlns:a16="http://schemas.microsoft.com/office/drawing/2014/main" id="{9EC07A35-6509-42B3-B221-91466AE86F63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Advanced Plan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F6B916-32C4-4F5D-9BA5-45BA3642CFC5}"/>
              </a:ext>
            </a:extLst>
          </p:cNvPr>
          <p:cNvSpPr/>
          <p:nvPr/>
        </p:nvSpPr>
        <p:spPr>
          <a:xfrm>
            <a:off x="1669770" y="1392004"/>
            <a:ext cx="6128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Data Improvement &amp; Apply into Real-World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A8AC-09E2-4B3F-8A61-C331FED8DF44}"/>
              </a:ext>
            </a:extLst>
          </p:cNvPr>
          <p:cNvSpPr/>
          <p:nvPr/>
        </p:nvSpPr>
        <p:spPr>
          <a:xfrm>
            <a:off x="1669768" y="1840978"/>
            <a:ext cx="3464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Applications &amp; Promoting Solution</a:t>
            </a:r>
            <a:endParaRPr lang="ko-KR" altLang="en-US" sz="16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393A0-7EAF-4CCA-AB94-4D1E70C6EDB8}"/>
              </a:ext>
            </a:extLst>
          </p:cNvPr>
          <p:cNvSpPr/>
          <p:nvPr/>
        </p:nvSpPr>
        <p:spPr>
          <a:xfrm>
            <a:off x="1990040" y="2251885"/>
            <a:ext cx="3571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Increasing Battery Security &amp; Credibility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0ED462-E08B-4E57-9C1D-56FB53FC7757}"/>
              </a:ext>
            </a:extLst>
          </p:cNvPr>
          <p:cNvSpPr/>
          <p:nvPr/>
        </p:nvSpPr>
        <p:spPr>
          <a:xfrm>
            <a:off x="1990043" y="2670293"/>
            <a:ext cx="5367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Develop </a:t>
            </a: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auto-Inspection&amp;Scrapping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period Prediction model </a:t>
            </a: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by 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Machine-Learning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907F6F-E21F-445D-8BEA-27EEA3C0EB94}"/>
              </a:ext>
            </a:extLst>
          </p:cNvPr>
          <p:cNvSpPr/>
          <p:nvPr/>
        </p:nvSpPr>
        <p:spPr>
          <a:xfrm>
            <a:off x="1990043" y="3242591"/>
            <a:ext cx="4031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Application to Monitoring Similar Application</a:t>
            </a: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ex) 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LPG Gas Safety Monitoring</a:t>
            </a:r>
            <a:endParaRPr lang="ko-KR" altLang="en-US" b="1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B2C0D5-4553-47AF-8EF0-098DCA870B35}"/>
              </a:ext>
            </a:extLst>
          </p:cNvPr>
          <p:cNvSpPr/>
          <p:nvPr/>
        </p:nvSpPr>
        <p:spPr>
          <a:xfrm>
            <a:off x="1990043" y="3810575"/>
            <a:ext cx="5192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Set 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Gov. Electric Car Subsidy individually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based on Data Log</a:t>
            </a: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5925EBD-6486-4323-9D45-98DAC891C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18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CEAC37-C600-45A2-A67F-151DC68D5EFF}"/>
                  </a:ext>
                </a:extLst>
              </p:cNvPr>
              <p:cNvSpPr txBox="1"/>
              <p:nvPr/>
            </p:nvSpPr>
            <p:spPr>
              <a:xfrm>
                <a:off x="2778520" y="4158234"/>
                <a:ext cx="3910532" cy="351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050" b="1" dirty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m:t>Subsidy</m:t>
                      </m:r>
                      <m:r>
                        <m:rPr>
                          <m:nor/>
                        </m:rPr>
                        <a:rPr lang="ko-KR" altLang="en-US" sz="1050" b="1" dirty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050" b="1" dirty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m:t>Amount</m:t>
                      </m:r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Gas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Emission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b="1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Decrement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by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Elec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Car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sz="1050" b="1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Social</m:t>
                          </m:r>
                          <m:r>
                            <m:rPr>
                              <m:nor/>
                            </m:rPr>
                            <a:rPr lang="en-US" altLang="ko-KR" sz="1050" b="1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b="1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Cost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per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Greenhouse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Gas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Amount</m:t>
                          </m:r>
                        </m:den>
                      </m:f>
                    </m:oMath>
                  </m:oMathPara>
                </a14:m>
                <a:endParaRPr lang="ko-KR" altLang="en-US" sz="1050" dirty="0"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CEAC37-C600-45A2-A67F-151DC68D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20" y="4158234"/>
                <a:ext cx="3910532" cy="351122"/>
              </a:xfrm>
              <a:prstGeom prst="rect">
                <a:avLst/>
              </a:prstGeom>
              <a:blipFill>
                <a:blip r:embed="rId3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1DC788A2-B614-4CBF-938A-029758572F9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75" y="1437577"/>
            <a:ext cx="3043547" cy="346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381895-6AB7-4E71-80D5-F3E95D6D7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219" y="1454980"/>
            <a:ext cx="3295890" cy="32156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5AF519-EDB2-47D4-A94B-83438F5923BC}"/>
              </a:ext>
            </a:extLst>
          </p:cNvPr>
          <p:cNvSpPr/>
          <p:nvPr/>
        </p:nvSpPr>
        <p:spPr>
          <a:xfrm>
            <a:off x="1143000" y="91222"/>
            <a:ext cx="23551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 Schedule &amp; Role</a:t>
            </a:r>
            <a:endParaRPr lang="ko-KR" altLang="en-US" sz="200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Google Shape;153;p23">
            <a:extLst>
              <a:ext uri="{FF2B5EF4-FFF2-40B4-BE49-F238E27FC236}">
                <a16:creationId xmlns:a16="http://schemas.microsoft.com/office/drawing/2014/main" id="{9EC07A35-6509-42B3-B221-91466AE86F63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Advanced Plan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F6B916-32C4-4F5D-9BA5-45BA3642CFC5}"/>
              </a:ext>
            </a:extLst>
          </p:cNvPr>
          <p:cNvSpPr/>
          <p:nvPr/>
        </p:nvSpPr>
        <p:spPr>
          <a:xfrm>
            <a:off x="1669770" y="1392004"/>
            <a:ext cx="6128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Data Improvement &amp; Apply into Real-World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A8AC-09E2-4B3F-8A61-C331FED8DF44}"/>
              </a:ext>
            </a:extLst>
          </p:cNvPr>
          <p:cNvSpPr/>
          <p:nvPr/>
        </p:nvSpPr>
        <p:spPr>
          <a:xfrm>
            <a:off x="1669768" y="1840978"/>
            <a:ext cx="3464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Applications &amp; Promoting Solution</a:t>
            </a:r>
            <a:endParaRPr lang="ko-KR" altLang="en-US" sz="16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393A0-7EAF-4CCA-AB94-4D1E70C6EDB8}"/>
              </a:ext>
            </a:extLst>
          </p:cNvPr>
          <p:cNvSpPr/>
          <p:nvPr/>
        </p:nvSpPr>
        <p:spPr>
          <a:xfrm>
            <a:off x="1990040" y="2251885"/>
            <a:ext cx="3571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Increasing Battery Security &amp; Credibility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0ED462-E08B-4E57-9C1D-56FB53FC7757}"/>
              </a:ext>
            </a:extLst>
          </p:cNvPr>
          <p:cNvSpPr/>
          <p:nvPr/>
        </p:nvSpPr>
        <p:spPr>
          <a:xfrm>
            <a:off x="1990043" y="2670293"/>
            <a:ext cx="5367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Develop </a:t>
            </a: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auto-Inspection&amp;Scrapping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period Prediction model </a:t>
            </a: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by 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Machine-Learning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907F6F-E21F-445D-8BEA-27EEA3C0EB94}"/>
              </a:ext>
            </a:extLst>
          </p:cNvPr>
          <p:cNvSpPr/>
          <p:nvPr/>
        </p:nvSpPr>
        <p:spPr>
          <a:xfrm>
            <a:off x="1990043" y="3242591"/>
            <a:ext cx="4031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Application to Monitoring Similar Application</a:t>
            </a: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ex) 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LPG Gas Safety Monitoring</a:t>
            </a:r>
            <a:endParaRPr lang="ko-KR" altLang="en-US" b="1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B2C0D5-4553-47AF-8EF0-098DCA870B35}"/>
              </a:ext>
            </a:extLst>
          </p:cNvPr>
          <p:cNvSpPr/>
          <p:nvPr/>
        </p:nvSpPr>
        <p:spPr>
          <a:xfrm>
            <a:off x="1990043" y="3810575"/>
            <a:ext cx="5192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Set 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Gov. Electric Car Subsidy individually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based on Data Log</a:t>
            </a: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5925EBD-6486-4323-9D45-98DAC891C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19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CEAC37-C600-45A2-A67F-151DC68D5EFF}"/>
                  </a:ext>
                </a:extLst>
              </p:cNvPr>
              <p:cNvSpPr txBox="1"/>
              <p:nvPr/>
            </p:nvSpPr>
            <p:spPr>
              <a:xfrm>
                <a:off x="2778520" y="4158234"/>
                <a:ext cx="3910532" cy="351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050" b="1" dirty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m:t>Subsidy</m:t>
                      </m:r>
                      <m:r>
                        <m:rPr>
                          <m:nor/>
                        </m:rPr>
                        <a:rPr lang="ko-KR" altLang="en-US" sz="1050" b="1" dirty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050" b="1" dirty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m:t>Amount</m:t>
                      </m:r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Gas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Emission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b="1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Decrement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by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Elec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Car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sz="1050" b="1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Social</m:t>
                          </m:r>
                          <m:r>
                            <m:rPr>
                              <m:nor/>
                            </m:rPr>
                            <a:rPr lang="en-US" altLang="ko-KR" sz="1050" b="1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b="1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Cost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per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Greenhouse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Gas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050" dirty="0">
                              <a:latin typeface="Adobe 고딕 Std B" panose="020B0800000000000000" pitchFamily="34" charset="-127"/>
                              <a:ea typeface="Adobe 고딕 Std B" panose="020B0800000000000000" pitchFamily="34" charset="-127"/>
                            </a:rPr>
                            <m:t>Amount</m:t>
                          </m:r>
                        </m:den>
                      </m:f>
                    </m:oMath>
                  </m:oMathPara>
                </a14:m>
                <a:endParaRPr lang="ko-KR" altLang="en-US" sz="1050" dirty="0"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CEAC37-C600-45A2-A67F-151DC68D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20" y="4158234"/>
                <a:ext cx="3910532" cy="351122"/>
              </a:xfrm>
              <a:prstGeom prst="rect">
                <a:avLst/>
              </a:prstGeom>
              <a:blipFill>
                <a:blip r:embed="rId3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06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1690089" y="1631925"/>
            <a:ext cx="5766525" cy="401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Contents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1690089" y="2202096"/>
            <a:ext cx="5766525" cy="16958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AutoNum type="arabicPeriod"/>
            </a:pPr>
            <a:r>
              <a:rPr lang="en-US" alt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Intro -</a:t>
            </a:r>
            <a:r>
              <a:rPr 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What is Blottery?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AutoNum type="arabicPeriod"/>
            </a:pPr>
            <a:r>
              <a:rPr lang="en-US" alt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Why we need After-Used Battery Management System?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AutoNum type="arabicPeriod"/>
            </a:pPr>
            <a:r>
              <a:rPr lang="en-US" alt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AS-IS: current Electric Car Battery Management System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AutoNum type="arabicPeriod"/>
            </a:pPr>
            <a:r>
              <a:rPr lang="en-US" alt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TO-BE: Blottery System</a:t>
            </a:r>
          </a:p>
          <a:p>
            <a:pPr>
              <a:buAutoNum type="arabicPeriod"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Schedule &amp; Role 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Font typeface="Lato"/>
              <a:buAutoNum type="arabicPeriod"/>
            </a:pPr>
            <a:r>
              <a:rPr lang="en-US" alt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Demo Video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AutoNum type="arabicPeriod"/>
            </a:pPr>
            <a:r>
              <a:rPr lang="ko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References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EDF251-4420-44FA-A587-7000A3C556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</a:t>
            </a:fld>
            <a:endParaRPr lang="ko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4149F1-39CA-4DF1-8C80-1C0F345D8BC6}"/>
              </a:ext>
            </a:extLst>
          </p:cNvPr>
          <p:cNvSpPr/>
          <p:nvPr/>
        </p:nvSpPr>
        <p:spPr>
          <a:xfrm>
            <a:off x="1143000" y="233462"/>
            <a:ext cx="13227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 Schedule &amp; Role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Google Shape;153;p23">
            <a:extLst>
              <a:ext uri="{FF2B5EF4-FFF2-40B4-BE49-F238E27FC236}">
                <a16:creationId xmlns:a16="http://schemas.microsoft.com/office/drawing/2014/main" id="{B932EB47-9767-469E-8B2E-39477598997E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 member Role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ED689C-8B81-4851-8628-40676A471D88}"/>
              </a:ext>
            </a:extLst>
          </p:cNvPr>
          <p:cNvSpPr/>
          <p:nvPr/>
        </p:nvSpPr>
        <p:spPr>
          <a:xfrm>
            <a:off x="1690088" y="1664078"/>
            <a:ext cx="1353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Seungsoo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-Lee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52886B-44F7-444D-876B-1F2B2AAEB02F}"/>
              </a:ext>
            </a:extLst>
          </p:cNvPr>
          <p:cNvSpPr/>
          <p:nvPr/>
        </p:nvSpPr>
        <p:spPr>
          <a:xfrm>
            <a:off x="1690091" y="2554265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Seoyun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-Kim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46BDE8-636D-412A-948F-DB569400932F}"/>
              </a:ext>
            </a:extLst>
          </p:cNvPr>
          <p:cNvSpPr/>
          <p:nvPr/>
        </p:nvSpPr>
        <p:spPr>
          <a:xfrm>
            <a:off x="1690088" y="3499084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Wonchang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-Lee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A8F3EE-85B4-492D-B45A-9EBC29675914}"/>
              </a:ext>
            </a:extLst>
          </p:cNvPr>
          <p:cNvSpPr/>
          <p:nvPr/>
        </p:nvSpPr>
        <p:spPr>
          <a:xfrm>
            <a:off x="2305000" y="1936660"/>
            <a:ext cx="37016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Architecture Design &amp; Back end(Firebase)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67C8AA-F3E2-44A2-A7FE-FBB3752FCEF3}"/>
              </a:ext>
            </a:extLst>
          </p:cNvPr>
          <p:cNvSpPr/>
          <p:nvPr/>
        </p:nvSpPr>
        <p:spPr>
          <a:xfrm>
            <a:off x="2305001" y="2837686"/>
            <a:ext cx="3711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Front end(Flutter) &amp; Back end Connection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3D2D64-D400-4CAB-B7E6-9C5D45010391}"/>
              </a:ext>
            </a:extLst>
          </p:cNvPr>
          <p:cNvSpPr/>
          <p:nvPr/>
        </p:nvSpPr>
        <p:spPr>
          <a:xfrm>
            <a:off x="2305003" y="3806861"/>
            <a:ext cx="3066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Back end(Solidity Smart Contract)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E714065-28A8-4A57-A2A8-C44B1EA160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20</a:t>
            </a:fld>
            <a:endParaRPr lang="ko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4074D6-99CD-4901-AD12-E60D43976D44}"/>
              </a:ext>
            </a:extLst>
          </p:cNvPr>
          <p:cNvSpPr/>
          <p:nvPr/>
        </p:nvSpPr>
        <p:spPr>
          <a:xfrm>
            <a:off x="1163321" y="70902"/>
            <a:ext cx="1904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Demo Video</a:t>
            </a:r>
            <a:endParaRPr lang="ko-KR" altLang="en-US" sz="200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Google Shape;153;p23">
            <a:extLst>
              <a:ext uri="{FF2B5EF4-FFF2-40B4-BE49-F238E27FC236}">
                <a16:creationId xmlns:a16="http://schemas.microsoft.com/office/drawing/2014/main" id="{6C7B0BB3-3A9F-483A-8AE5-E2F5B09F1F6C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Program Codes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01FF73-0762-4D55-A65B-23D6F4F3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707" y="1622085"/>
            <a:ext cx="5451135" cy="33570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C2A7E2-65AF-4F7D-A1C9-2380CE0DD24D}"/>
              </a:ext>
            </a:extLst>
          </p:cNvPr>
          <p:cNvSpPr/>
          <p:nvPr/>
        </p:nvSpPr>
        <p:spPr>
          <a:xfrm>
            <a:off x="1654001" y="1283530"/>
            <a:ext cx="2723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Etherium</a:t>
            </a:r>
            <a:r>
              <a:rPr lang="en-US" altLang="ko-KR" sz="1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Connecting Code</a:t>
            </a:r>
            <a:endParaRPr lang="ko-KR" altLang="en-US" sz="16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B4EF0A1-4748-4326-84B9-4C3314D5E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21</a:t>
            </a:fld>
            <a:endParaRPr lang="ko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;p23">
            <a:extLst>
              <a:ext uri="{FF2B5EF4-FFF2-40B4-BE49-F238E27FC236}">
                <a16:creationId xmlns:a16="http://schemas.microsoft.com/office/drawing/2014/main" id="{6C7B0BB3-3A9F-483A-8AE5-E2F5B09F1F6C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Program Codes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DC2962-C522-4A37-90DC-1FF4BBB42208}"/>
              </a:ext>
            </a:extLst>
          </p:cNvPr>
          <p:cNvSpPr/>
          <p:nvPr/>
        </p:nvSpPr>
        <p:spPr>
          <a:xfrm>
            <a:off x="1143001" y="233462"/>
            <a:ext cx="10871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Demo Video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2CD17E-EB3E-465E-B114-E246F628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80" y="1678651"/>
            <a:ext cx="5694662" cy="33544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7657BF-1BDB-412A-AAF0-C62D49355A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29629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;p23">
            <a:extLst>
              <a:ext uri="{FF2B5EF4-FFF2-40B4-BE49-F238E27FC236}">
                <a16:creationId xmlns:a16="http://schemas.microsoft.com/office/drawing/2014/main" id="{6C7B0BB3-3A9F-483A-8AE5-E2F5B09F1F6C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Program Codes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DC2962-C522-4A37-90DC-1FF4BBB42208}"/>
              </a:ext>
            </a:extLst>
          </p:cNvPr>
          <p:cNvSpPr/>
          <p:nvPr/>
        </p:nvSpPr>
        <p:spPr>
          <a:xfrm>
            <a:off x="1143001" y="233462"/>
            <a:ext cx="10871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Demo Video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D5808C-563D-4806-BC4A-A850EBC2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11" y="1678014"/>
            <a:ext cx="5471178" cy="337309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5FCF6-1E98-492B-B815-3A88A2FC47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510508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;p23">
            <a:extLst>
              <a:ext uri="{FF2B5EF4-FFF2-40B4-BE49-F238E27FC236}">
                <a16:creationId xmlns:a16="http://schemas.microsoft.com/office/drawing/2014/main" id="{6C7B0BB3-3A9F-483A-8AE5-E2F5B09F1F6C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Program Codes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3F2E6C-37AD-46AA-9F5F-78918BAD977B}"/>
              </a:ext>
            </a:extLst>
          </p:cNvPr>
          <p:cNvSpPr/>
          <p:nvPr/>
        </p:nvSpPr>
        <p:spPr>
          <a:xfrm>
            <a:off x="1143001" y="233462"/>
            <a:ext cx="10871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Demo Video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30D14A-4B09-4ECA-8BA6-DE3D73454C1C}"/>
              </a:ext>
            </a:extLst>
          </p:cNvPr>
          <p:cNvSpPr/>
          <p:nvPr/>
        </p:nvSpPr>
        <p:spPr>
          <a:xfrm>
            <a:off x="1654001" y="1283530"/>
            <a:ext cx="20826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Component Code</a:t>
            </a:r>
            <a:endParaRPr lang="ko-KR" altLang="en-US" sz="16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5D8A6E-8555-4885-9749-738DB06F3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105" y="1622085"/>
            <a:ext cx="5622102" cy="343572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918A2A-AA10-44EE-BA9B-74C1616584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10601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;p23">
            <a:extLst>
              <a:ext uri="{FF2B5EF4-FFF2-40B4-BE49-F238E27FC236}">
                <a16:creationId xmlns:a16="http://schemas.microsoft.com/office/drawing/2014/main" id="{6C7B0BB3-3A9F-483A-8AE5-E2F5B09F1F6C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Program Codes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6DC2D7-9528-410C-9B0D-4A39204CFC1A}"/>
              </a:ext>
            </a:extLst>
          </p:cNvPr>
          <p:cNvSpPr/>
          <p:nvPr/>
        </p:nvSpPr>
        <p:spPr>
          <a:xfrm>
            <a:off x="1143001" y="233462"/>
            <a:ext cx="10871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Demo Video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8E4C72-9547-4BBB-9A86-3ED0BE777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36" y="1645920"/>
            <a:ext cx="5782260" cy="349758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8A1D01-AFCF-48DA-907D-E61707CB1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472166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;p23">
            <a:extLst>
              <a:ext uri="{FF2B5EF4-FFF2-40B4-BE49-F238E27FC236}">
                <a16:creationId xmlns:a16="http://schemas.microsoft.com/office/drawing/2014/main" id="{6C7B0BB3-3A9F-483A-8AE5-E2F5B09F1F6C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Program Codes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6DC2D7-9528-410C-9B0D-4A39204CFC1A}"/>
              </a:ext>
            </a:extLst>
          </p:cNvPr>
          <p:cNvSpPr/>
          <p:nvPr/>
        </p:nvSpPr>
        <p:spPr>
          <a:xfrm>
            <a:off x="1143001" y="233462"/>
            <a:ext cx="10871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Demo Video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8A1D01-AFCF-48DA-907D-E61707CB1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26</a:t>
            </a:fld>
            <a:endParaRPr lang="ko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B0163-ED39-4F57-AF15-3010CC53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3" y="1618810"/>
            <a:ext cx="5766526" cy="352464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070DA86-43C6-4903-911B-C57A6AD431C0}"/>
              </a:ext>
            </a:extLst>
          </p:cNvPr>
          <p:cNvSpPr/>
          <p:nvPr/>
        </p:nvSpPr>
        <p:spPr>
          <a:xfrm>
            <a:off x="1654001" y="1283530"/>
            <a:ext cx="3446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BatteryTransfering</a:t>
            </a:r>
            <a:r>
              <a:rPr lang="en-US" altLang="ko-KR" sz="1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Smart Contract</a:t>
            </a:r>
            <a:endParaRPr lang="ko-KR" altLang="en-US" sz="16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1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;p23">
            <a:extLst>
              <a:ext uri="{FF2B5EF4-FFF2-40B4-BE49-F238E27FC236}">
                <a16:creationId xmlns:a16="http://schemas.microsoft.com/office/drawing/2014/main" id="{6C7B0BB3-3A9F-483A-8AE5-E2F5B09F1F6C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Program Codes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6DC2D7-9528-410C-9B0D-4A39204CFC1A}"/>
              </a:ext>
            </a:extLst>
          </p:cNvPr>
          <p:cNvSpPr/>
          <p:nvPr/>
        </p:nvSpPr>
        <p:spPr>
          <a:xfrm>
            <a:off x="1143001" y="233462"/>
            <a:ext cx="10871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Demo Video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8A1D01-AFCF-48DA-907D-E61707CB1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27</a:t>
            </a:fld>
            <a:endParaRPr lang="ko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C93B1-3B3D-42FD-9FC1-611409BA7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41" y="1645923"/>
            <a:ext cx="3990206" cy="35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0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2196535" y="2263120"/>
            <a:ext cx="3068588" cy="1746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ko-KR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0:06~0:10	Splash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altLang="ko-KR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0:10~0:37	Login &amp; Sign-In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altLang="ko-KR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0:37~0:53	Return Rate Graph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altLang="ko-KR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0:53~1:07	Battery List View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altLang="ko-KR" sz="105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1:07~1:15	Block-Chain Log</a:t>
            </a:r>
          </a:p>
          <a:p>
            <a:pPr marL="0" indent="0">
              <a:spcAft>
                <a:spcPts val="1200"/>
              </a:spcAft>
              <a:buNone/>
            </a:pPr>
            <a:endParaRPr sz="14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CA9BE-67E0-490D-A49C-8D9CDE287EB4}"/>
              </a:ext>
            </a:extLst>
          </p:cNvPr>
          <p:cNvSpPr/>
          <p:nvPr/>
        </p:nvSpPr>
        <p:spPr>
          <a:xfrm>
            <a:off x="2196537" y="2006142"/>
            <a:ext cx="1965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Time	Contents</a:t>
            </a:r>
            <a:endParaRPr lang="ko-KR" altLang="en-US" sz="16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Google Shape;153;p23">
            <a:extLst>
              <a:ext uri="{FF2B5EF4-FFF2-40B4-BE49-F238E27FC236}">
                <a16:creationId xmlns:a16="http://schemas.microsoft.com/office/drawing/2014/main" id="{6C7B0BB3-3A9F-483A-8AE5-E2F5B09F1F6C}"/>
              </a:ext>
            </a:extLst>
          </p:cNvPr>
          <p:cNvSpPr txBox="1">
            <a:spLocks/>
          </p:cNvSpPr>
          <p:nvPr/>
        </p:nvSpPr>
        <p:spPr>
          <a:xfrm>
            <a:off x="1345182" y="733603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Demo Video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25EF71-D599-48D4-9D4F-F4616B3A6178}"/>
              </a:ext>
            </a:extLst>
          </p:cNvPr>
          <p:cNvSpPr/>
          <p:nvPr/>
        </p:nvSpPr>
        <p:spPr>
          <a:xfrm>
            <a:off x="1143001" y="233462"/>
            <a:ext cx="10871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Demo Video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Google Shape;153;p23">
            <a:extLst>
              <a:ext uri="{FF2B5EF4-FFF2-40B4-BE49-F238E27FC236}">
                <a16:creationId xmlns:a16="http://schemas.microsoft.com/office/drawing/2014/main" id="{52A434C1-B421-4B7C-99C7-E8329C7757D2}"/>
              </a:ext>
            </a:extLst>
          </p:cNvPr>
          <p:cNvSpPr txBox="1">
            <a:spLocks/>
          </p:cNvSpPr>
          <p:nvPr/>
        </p:nvSpPr>
        <p:spPr>
          <a:xfrm>
            <a:off x="1345182" y="1623739"/>
            <a:ext cx="178918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884">
              <a:lnSpc>
                <a:spcPct val="80000"/>
              </a:lnSpc>
            </a:pP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[Time-Table]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E39D70-3ABF-4C2F-B395-1E7368F8C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28</a:t>
            </a:fld>
            <a:endParaRPr lang="ko" altLang="en-US"/>
          </a:p>
        </p:txBody>
      </p:sp>
      <p:pic>
        <p:nvPicPr>
          <p:cNvPr id="3" name="시연 (2)">
            <a:hlinkClick r:id="" action="ppaction://media"/>
            <a:extLst>
              <a:ext uri="{FF2B5EF4-FFF2-40B4-BE49-F238E27FC236}">
                <a16:creationId xmlns:a16="http://schemas.microsoft.com/office/drawing/2014/main" id="{6ADEF24F-8FEF-417C-8215-9F3D2234C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28443" y="517556"/>
            <a:ext cx="2140750" cy="45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4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1688739" y="1476676"/>
            <a:ext cx="6241143" cy="159164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전기자동차 구매 보조금 제도 개선 방안 연구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(2018)	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		</a:t>
            </a:r>
            <a:r>
              <a:rPr lang="en-US" altLang="ko-KR" sz="1200" b="1" i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Korea Energy Economics Institute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전기차 사용 후 배터리 거래시장 구축을 위한 정책 연구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(2019)	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		</a:t>
            </a:r>
            <a:r>
              <a:rPr lang="en-US" altLang="ko-KR" sz="1200" b="1" i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Korea Energy Economics Institute</a:t>
            </a:r>
            <a:endParaRPr sz="1200" b="1" i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E4A81D-570A-4911-A67A-987F9F78123A}"/>
              </a:ext>
            </a:extLst>
          </p:cNvPr>
          <p:cNvSpPr/>
          <p:nvPr/>
        </p:nvSpPr>
        <p:spPr>
          <a:xfrm>
            <a:off x="1163321" y="70902"/>
            <a:ext cx="1758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7. References</a:t>
            </a:r>
            <a:endParaRPr lang="ko-KR" altLang="en-US" sz="200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271909-24E9-45FA-8DB1-93D2EBA478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29</a:t>
            </a:fld>
            <a:endParaRPr lang="ko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13401-752B-4011-9CB0-3E1C16C29A73}"/>
              </a:ext>
            </a:extLst>
          </p:cNvPr>
          <p:cNvSpPr/>
          <p:nvPr/>
        </p:nvSpPr>
        <p:spPr>
          <a:xfrm>
            <a:off x="1688738" y="3265982"/>
            <a:ext cx="2775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Github</a:t>
            </a:r>
            <a:r>
              <a:rPr lang="en-US" altLang="ko-KR" sz="1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Repository: </a:t>
            </a:r>
            <a:r>
              <a:rPr lang="en-US" altLang="ko-KR" sz="16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Blottery</a:t>
            </a:r>
            <a:endParaRPr lang="ko-KR" altLang="en-US" sz="16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3D7411-9B8B-4DA0-8FCD-4DB1737CB568}"/>
              </a:ext>
            </a:extLst>
          </p:cNvPr>
          <p:cNvSpPr/>
          <p:nvPr/>
        </p:nvSpPr>
        <p:spPr>
          <a:xfrm>
            <a:off x="2042727" y="3648310"/>
            <a:ext cx="4600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https://github.com/teddy309/Blottery/tree/lss_testbranch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722003" y="2537826"/>
            <a:ext cx="5766525" cy="11748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1200"/>
              </a:spcBef>
              <a:buChar char="-"/>
            </a:pPr>
            <a:r>
              <a:rPr lang="en-US" altLang="ko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Application to monitoring</a:t>
            </a:r>
            <a:r>
              <a:rPr lang="ko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after-used electric car batteries Circulation</a:t>
            </a:r>
            <a:endParaRPr sz="1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Char char="-"/>
            </a:pPr>
            <a:r>
              <a:rPr lang="en-US" altLang="ko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Target User: Gov. branch employee + Recycling Center administrators</a:t>
            </a:r>
          </a:p>
          <a:p>
            <a:pPr>
              <a:buChar char="-"/>
            </a:pPr>
            <a:r>
              <a:rPr 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SDLC type: Proto-typing Model </a:t>
            </a:r>
            <a:endParaRPr sz="1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Char char="-"/>
            </a:pPr>
            <a:r>
              <a:rPr lang="en-US" altLang="ko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Type: Application (device: mobile, tablet)</a:t>
            </a:r>
            <a:endParaRPr sz="1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E008F8-2F3F-451E-9340-1536640ECD4F}"/>
              </a:ext>
            </a:extLst>
          </p:cNvPr>
          <p:cNvSpPr/>
          <p:nvPr/>
        </p:nvSpPr>
        <p:spPr>
          <a:xfrm>
            <a:off x="1143000" y="81280"/>
            <a:ext cx="1127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Intro</a:t>
            </a:r>
            <a:endParaRPr lang="ko-KR" altLang="en-US" sz="200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9FF396-5DF3-4D09-9E47-4C902AA64B43}"/>
              </a:ext>
            </a:extLst>
          </p:cNvPr>
          <p:cNvSpPr/>
          <p:nvPr/>
        </p:nvSpPr>
        <p:spPr>
          <a:xfrm>
            <a:off x="1531803" y="1314081"/>
            <a:ext cx="6146920" cy="1271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" sz="28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Blo</a:t>
            </a:r>
            <a:r>
              <a:rPr lang="en-US" altLang="ko" sz="28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ckchain + Ba</a:t>
            </a:r>
            <a:r>
              <a:rPr lang="en-US" altLang="ko" sz="28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ttery</a:t>
            </a:r>
            <a:endParaRPr lang="en-US" altLang="ko-KR" sz="2800" b="1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Electric car  after-used battery flow management system</a:t>
            </a:r>
            <a:endParaRPr lang="ko-KR" altLang="en-US" sz="1200" dirty="0"/>
          </a:p>
        </p:txBody>
      </p:sp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060BE1EC-6298-403C-B802-9C467CC80E84}"/>
              </a:ext>
            </a:extLst>
          </p:cNvPr>
          <p:cNvSpPr txBox="1">
            <a:spLocks/>
          </p:cNvSpPr>
          <p:nvPr/>
        </p:nvSpPr>
        <p:spPr>
          <a:xfrm>
            <a:off x="1688739" y="715472"/>
            <a:ext cx="5766525" cy="49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What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is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Blottery?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70C2E2-9672-498B-8C32-44E481221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</a:t>
            </a:fld>
            <a:endParaRPr lang="ko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1768233" y="1219764"/>
            <a:ext cx="2881834" cy="80724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Bef>
                <a:spcPts val="450"/>
              </a:spcBef>
              <a:buNone/>
            </a:pP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~2013 1</a:t>
            </a:r>
            <a:r>
              <a:rPr lang="en-US" altLang="ko-KR" sz="1200" b="1" baseline="30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Generation Users: 2000+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~2016 2</a:t>
            </a:r>
            <a:r>
              <a:rPr lang="en-US" altLang="ko-KR" sz="1200" b="1" baseline="30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nd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Generation Users: 10000+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</a:t>
            </a:r>
            <a:endParaRPr sz="1200" b="1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235" y="2488292"/>
            <a:ext cx="3096763" cy="20341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B4C3E4D4-7B63-4183-B31B-9A0EBBAAB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2628378"/>
              </p:ext>
            </p:extLst>
          </p:nvPr>
        </p:nvGraphicFramePr>
        <p:xfrm>
          <a:off x="4970105" y="1543972"/>
          <a:ext cx="2740332" cy="2663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FCDB7C-89B1-45D4-AD05-95E28FC4B037}"/>
              </a:ext>
            </a:extLst>
          </p:cNvPr>
          <p:cNvSpPr txBox="1"/>
          <p:nvPr/>
        </p:nvSpPr>
        <p:spPr>
          <a:xfrm>
            <a:off x="5698263" y="2982073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1200" b="1" baseline="300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 </a:t>
            </a:r>
            <a:r>
              <a:rPr lang="en-US" altLang="ko-KR" sz="1200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users</a:t>
            </a:r>
            <a:endParaRPr lang="ko-KR" altLang="en-US" sz="1200" b="1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1BEF7-52C8-4131-B26C-1626193B5FAD}"/>
              </a:ext>
            </a:extLst>
          </p:cNvPr>
          <p:cNvSpPr txBox="1"/>
          <p:nvPr/>
        </p:nvSpPr>
        <p:spPr>
          <a:xfrm>
            <a:off x="6340271" y="2637877"/>
            <a:ext cx="906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1200" b="1" baseline="300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nd</a:t>
            </a:r>
            <a:r>
              <a:rPr lang="en-US" altLang="ko-KR" sz="1200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users</a:t>
            </a:r>
            <a:endParaRPr lang="ko-KR" altLang="en-US" sz="1200" b="1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2B5019-EE04-4AAC-BC8B-8CD31573655C}"/>
              </a:ext>
            </a:extLst>
          </p:cNvPr>
          <p:cNvSpPr/>
          <p:nvPr/>
        </p:nvSpPr>
        <p:spPr>
          <a:xfrm>
            <a:off x="2683562" y="2672373"/>
            <a:ext cx="449580" cy="1646752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33EBE-F0B0-43C6-95FE-E045317ACFA7}"/>
              </a:ext>
            </a:extLst>
          </p:cNvPr>
          <p:cNvSpPr/>
          <p:nvPr/>
        </p:nvSpPr>
        <p:spPr>
          <a:xfrm>
            <a:off x="2344977" y="2235118"/>
            <a:ext cx="116249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5~10 years</a:t>
            </a:r>
            <a:endParaRPr lang="ko-KR" altLang="en-US" sz="15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Google Shape;119;p18">
            <a:extLst>
              <a:ext uri="{FF2B5EF4-FFF2-40B4-BE49-F238E27FC236}">
                <a16:creationId xmlns:a16="http://schemas.microsoft.com/office/drawing/2014/main" id="{206F4AED-E4E2-425D-82D0-0D2B480E74AF}"/>
              </a:ext>
            </a:extLst>
          </p:cNvPr>
          <p:cNvSpPr txBox="1">
            <a:spLocks/>
          </p:cNvSpPr>
          <p:nvPr/>
        </p:nvSpPr>
        <p:spPr>
          <a:xfrm>
            <a:off x="1688739" y="715472"/>
            <a:ext cx="5766525" cy="49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Electric Car Distribution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4F6EE8-DD43-4334-9A6E-4ECB6B603828}"/>
              </a:ext>
            </a:extLst>
          </p:cNvPr>
          <p:cNvSpPr/>
          <p:nvPr/>
        </p:nvSpPr>
        <p:spPr>
          <a:xfrm>
            <a:off x="1143000" y="225795"/>
            <a:ext cx="416052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Why we need After-Used Battery Management System?</a:t>
            </a:r>
            <a:b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89FD93-7E0E-462F-BAA6-D169E975D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</a:t>
            </a:fld>
            <a:endParaRPr lang="ko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5017490" y="2396204"/>
            <a:ext cx="2790473" cy="84971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-US" altLang="ko" sz="1350" b="1" dirty="0">
                <a:solidFill>
                  <a:schemeClr val="bg2"/>
                </a:solidFill>
              </a:rPr>
              <a:t>Avg Elec-Car Cost: 45 Million won</a:t>
            </a:r>
            <a:endParaRPr sz="1350" b="1" dirty="0">
              <a:solidFill>
                <a:schemeClr val="bg2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ko" sz="1350" b="1" dirty="0">
                <a:solidFill>
                  <a:srgbClr val="FF0000"/>
                </a:solidFill>
              </a:rPr>
              <a:t>70~80% capacity </a:t>
            </a:r>
            <a:r>
              <a:rPr lang="en-US" altLang="ko" sz="1350" b="1" dirty="0"/>
              <a:t>still available</a:t>
            </a:r>
            <a:endParaRPr b="1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AAADBCC-D349-4E00-8014-EE4FAE4934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800645"/>
              </p:ext>
            </p:extLst>
          </p:nvPr>
        </p:nvGraphicFramePr>
        <p:xfrm>
          <a:off x="1494510" y="1449291"/>
          <a:ext cx="3407692" cy="3075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B6251-AA08-4B42-B6CD-DBD7EC365204}"/>
              </a:ext>
            </a:extLst>
          </p:cNvPr>
          <p:cNvSpPr/>
          <p:nvPr/>
        </p:nvSpPr>
        <p:spPr>
          <a:xfrm>
            <a:off x="1143000" y="78831"/>
            <a:ext cx="7274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Why we need After-Used Battery Management System?</a:t>
            </a:r>
            <a:endParaRPr lang="ko-KR" altLang="en-US" sz="200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9F8319-A11B-4FAB-8407-B5B94845E0C2}"/>
              </a:ext>
            </a:extLst>
          </p:cNvPr>
          <p:cNvSpPr txBox="1"/>
          <p:nvPr/>
        </p:nvSpPr>
        <p:spPr>
          <a:xfrm>
            <a:off x="3198354" y="2661140"/>
            <a:ext cx="1044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Li-ion</a:t>
            </a:r>
          </a:p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Battery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Google Shape;119;p18">
            <a:extLst>
              <a:ext uri="{FF2B5EF4-FFF2-40B4-BE49-F238E27FC236}">
                <a16:creationId xmlns:a16="http://schemas.microsoft.com/office/drawing/2014/main" id="{55B1FB81-D13C-4EC8-B365-3D413A796E0C}"/>
              </a:ext>
            </a:extLst>
          </p:cNvPr>
          <p:cNvSpPr txBox="1">
            <a:spLocks/>
          </p:cNvSpPr>
          <p:nvPr/>
        </p:nvSpPr>
        <p:spPr>
          <a:xfrm>
            <a:off x="1688739" y="715472"/>
            <a:ext cx="5766525" cy="49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Electric Car Battery Capacity Remaining 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D2DC52-83CA-4ED4-9A7E-5A5259BD0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</a:t>
            </a:fld>
            <a:endParaRPr lang="ko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wunion.co.kr/news/photo/201910/9971_8960_3449.jpg">
            <a:extLst>
              <a:ext uri="{FF2B5EF4-FFF2-40B4-BE49-F238E27FC236}">
                <a16:creationId xmlns:a16="http://schemas.microsoft.com/office/drawing/2014/main" id="{35C107E3-7C45-40C8-828F-8FE63510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576" y="1984680"/>
            <a:ext cx="2867889" cy="26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078566-0995-4EDD-A716-248E909B6195}"/>
              </a:ext>
            </a:extLst>
          </p:cNvPr>
          <p:cNvSpPr txBox="1"/>
          <p:nvPr/>
        </p:nvSpPr>
        <p:spPr>
          <a:xfrm>
            <a:off x="1690090" y="1538197"/>
            <a:ext cx="2455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1.Battery  Safety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271014-E829-44D3-A57F-E477667B0D65}"/>
              </a:ext>
            </a:extLst>
          </p:cNvPr>
          <p:cNvSpPr/>
          <p:nvPr/>
        </p:nvSpPr>
        <p:spPr>
          <a:xfrm>
            <a:off x="1143000" y="225795"/>
            <a:ext cx="416052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Why we need After-Used Battery Management System?</a:t>
            </a:r>
            <a:b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Google Shape;119;p18">
            <a:extLst>
              <a:ext uri="{FF2B5EF4-FFF2-40B4-BE49-F238E27FC236}">
                <a16:creationId xmlns:a16="http://schemas.microsoft.com/office/drawing/2014/main" id="{7FE0E221-9C45-4DD6-93D0-789BE68CBACA}"/>
              </a:ext>
            </a:extLst>
          </p:cNvPr>
          <p:cNvSpPr txBox="1">
            <a:spLocks/>
          </p:cNvSpPr>
          <p:nvPr/>
        </p:nvSpPr>
        <p:spPr>
          <a:xfrm>
            <a:off x="1690090" y="698731"/>
            <a:ext cx="5998493" cy="423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Reasons for Battery Management System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13F71-8B6E-4E21-B267-20D7E36C4B15}"/>
              </a:ext>
            </a:extLst>
          </p:cNvPr>
          <p:cNvSpPr txBox="1"/>
          <p:nvPr/>
        </p:nvSpPr>
        <p:spPr>
          <a:xfrm>
            <a:off x="4749804" y="1538198"/>
            <a:ext cx="2455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Environment Problem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EF157-F1F5-4B9C-AE0B-CBC7A8C7C8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</a:t>
            </a:fld>
            <a:endParaRPr lang="ko" altLang="en-US"/>
          </a:p>
        </p:txBody>
      </p:sp>
      <p:pic>
        <p:nvPicPr>
          <p:cNvPr id="11" name="Picture 4" descr="environment 이미지 검색결과&quot;">
            <a:extLst>
              <a:ext uri="{FF2B5EF4-FFF2-40B4-BE49-F238E27FC236}">
                <a16:creationId xmlns:a16="http://schemas.microsoft.com/office/drawing/2014/main" id="{F908944C-D518-40BC-8511-C4C7B12B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82" y="1941789"/>
            <a:ext cx="2722147" cy="276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B4FB-C1EB-4D8E-9122-3B08149717DF}"/>
              </a:ext>
            </a:extLst>
          </p:cNvPr>
          <p:cNvSpPr/>
          <p:nvPr/>
        </p:nvSpPr>
        <p:spPr>
          <a:xfrm>
            <a:off x="3153035" y="1127895"/>
            <a:ext cx="2988319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No related Facilities</a:t>
            </a:r>
            <a:endParaRPr lang="ko-KR" altLang="en-US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24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4450518" y="1317979"/>
            <a:ext cx="3004744" cy="25571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ko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Elec-Car Battery  </a:t>
            </a:r>
            <a:r>
              <a:rPr lang="en-US" altLang="ko" sz="12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Moduled</a:t>
            </a:r>
            <a:r>
              <a:rPr lang="en-US" altLang="ko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Structure</a:t>
            </a:r>
            <a:endParaRPr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688739" y="736543"/>
            <a:ext cx="5766525" cy="52423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Electric Car battery Pack</a:t>
            </a:r>
            <a:r>
              <a:rPr lang="ko" altLang="en-US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Structure</a:t>
            </a:r>
            <a:endParaRPr sz="135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59CA54-48B8-49DD-AFFC-EB0749431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43" y="1549443"/>
            <a:ext cx="2451258" cy="23273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529C13-12E0-4937-B008-B05EDD954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3" y="2827592"/>
            <a:ext cx="2466803" cy="213544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AA8267-9571-4D44-AE00-DD093B2F9B67}"/>
              </a:ext>
            </a:extLst>
          </p:cNvPr>
          <p:cNvSpPr/>
          <p:nvPr/>
        </p:nvSpPr>
        <p:spPr>
          <a:xfrm>
            <a:off x="3360420" y="2974660"/>
            <a:ext cx="541020" cy="619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95CEF2F-F46F-421E-995B-EC06BB8225CD}"/>
              </a:ext>
            </a:extLst>
          </p:cNvPr>
          <p:cNvCxnSpPr>
            <a:cxnSpLocks/>
          </p:cNvCxnSpPr>
          <p:nvPr/>
        </p:nvCxnSpPr>
        <p:spPr>
          <a:xfrm>
            <a:off x="3914901" y="3327665"/>
            <a:ext cx="59886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Google Shape;128;p19">
            <a:extLst>
              <a:ext uri="{FF2B5EF4-FFF2-40B4-BE49-F238E27FC236}">
                <a16:creationId xmlns:a16="http://schemas.microsoft.com/office/drawing/2014/main" id="{B5AE9A1A-AF61-4FB1-8E60-0CDBA18C80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293928"/>
              </p:ext>
            </p:extLst>
          </p:nvPr>
        </p:nvGraphicFramePr>
        <p:xfrm>
          <a:off x="4513768" y="1623397"/>
          <a:ext cx="2781805" cy="1051472"/>
        </p:xfrm>
        <a:graphic>
          <a:graphicData uri="http://schemas.openxmlformats.org/drawingml/2006/table">
            <a:tbl>
              <a:tblPr>
                <a:noFill/>
                <a:tableStyleId>{08EB7F4F-5075-4691-B6EE-299493198F86}</a:tableStyleId>
              </a:tblPr>
              <a:tblGrid>
                <a:gridCol w="1173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8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Battery Pack</a:t>
                      </a:r>
                      <a:endParaRPr sz="8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BMS</a:t>
                      </a:r>
                      <a:r>
                        <a:rPr lang="en-US" altLang="ko" sz="800" dirty="0"/>
                        <a:t> /  N Stacks</a:t>
                      </a:r>
                      <a:endParaRPr sz="8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Battery Stack</a:t>
                      </a:r>
                      <a:endParaRPr sz="8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800" dirty="0"/>
                        <a:t>N*Modules</a:t>
                      </a:r>
                      <a:endParaRPr sz="8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Battery Module</a:t>
                      </a:r>
                      <a:endParaRPr sz="8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800" dirty="0"/>
                        <a:t>TMS /  </a:t>
                      </a:r>
                      <a:r>
                        <a:rPr lang="en-US" sz="800" dirty="0"/>
                        <a:t>N*Cells</a:t>
                      </a:r>
                      <a:endParaRPr sz="8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Battery Cell</a:t>
                      </a:r>
                      <a:endParaRPr sz="8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800" dirty="0"/>
                        <a:t>Materials</a:t>
                      </a:r>
                      <a:endParaRPr sz="8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1DF9A2-9E4D-416B-949C-782845DECEB7}"/>
              </a:ext>
            </a:extLst>
          </p:cNvPr>
          <p:cNvSpPr txBox="1"/>
          <p:nvPr/>
        </p:nvSpPr>
        <p:spPr>
          <a:xfrm>
            <a:off x="1958343" y="3895313"/>
            <a:ext cx="2029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After-Used Battery Pack</a:t>
            </a:r>
            <a:endParaRPr lang="ko-KR" altLang="en-US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AC380A-CA42-4B1D-B998-4AA8F3632EA6}"/>
              </a:ext>
            </a:extLst>
          </p:cNvPr>
          <p:cNvSpPr/>
          <p:nvPr/>
        </p:nvSpPr>
        <p:spPr>
          <a:xfrm>
            <a:off x="4588890" y="2827592"/>
            <a:ext cx="2424245" cy="21354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D13244-5085-43E2-B946-42BE17685FF4}"/>
              </a:ext>
            </a:extLst>
          </p:cNvPr>
          <p:cNvSpPr/>
          <p:nvPr/>
        </p:nvSpPr>
        <p:spPr>
          <a:xfrm>
            <a:off x="1177572" y="134916"/>
            <a:ext cx="7016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AS-IS: current Electric Car Battery Management System</a:t>
            </a:r>
            <a:endParaRPr lang="ko-KR" altLang="en-US" sz="200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7BCAAD-1A1B-4549-A468-CD71BC3766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7</a:t>
            </a:fld>
            <a:endParaRPr lang="ko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1690089" y="1707751"/>
            <a:ext cx="5766525" cy="273277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Google Shape;135;p20">
            <a:extLst>
              <a:ext uri="{FF2B5EF4-FFF2-40B4-BE49-F238E27FC236}">
                <a16:creationId xmlns:a16="http://schemas.microsoft.com/office/drawing/2014/main" id="{A96805B9-E96D-4625-B2F9-33A4B20A67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730" y="1635457"/>
            <a:ext cx="5536373" cy="29131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D4649FC-47F8-4F9F-A3F5-D30D2BE17B25}"/>
              </a:ext>
            </a:extLst>
          </p:cNvPr>
          <p:cNvSpPr/>
          <p:nvPr/>
        </p:nvSpPr>
        <p:spPr>
          <a:xfrm>
            <a:off x="1740730" y="2571750"/>
            <a:ext cx="1307273" cy="17942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728716-0A66-4296-8732-5AE07AB54DEA}"/>
              </a:ext>
            </a:extLst>
          </p:cNvPr>
          <p:cNvSpPr/>
          <p:nvPr/>
        </p:nvSpPr>
        <p:spPr>
          <a:xfrm>
            <a:off x="1740729" y="3382155"/>
            <a:ext cx="5609206" cy="11306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After-Used Battery</a:t>
            </a:r>
          </a:p>
          <a:p>
            <a:pPr algn="ctr"/>
            <a:r>
              <a:rPr lang="en-US" altLang="ko-KR" sz="1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Recycling Center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6E9CF4-A130-4DF2-818D-2182950E1418}"/>
              </a:ext>
            </a:extLst>
          </p:cNvPr>
          <p:cNvSpPr/>
          <p:nvPr/>
        </p:nvSpPr>
        <p:spPr>
          <a:xfrm>
            <a:off x="1763590" y="1702117"/>
            <a:ext cx="2465513" cy="8046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7828864-27D1-4760-A8B6-D88DBA061FEE}"/>
              </a:ext>
            </a:extLst>
          </p:cNvPr>
          <p:cNvSpPr/>
          <p:nvPr/>
        </p:nvSpPr>
        <p:spPr>
          <a:xfrm>
            <a:off x="3825241" y="2506732"/>
            <a:ext cx="3345180" cy="5610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C132F7-299C-4707-B28E-6B1949D244F9}"/>
              </a:ext>
            </a:extLst>
          </p:cNvPr>
          <p:cNvSpPr/>
          <p:nvPr/>
        </p:nvSpPr>
        <p:spPr>
          <a:xfrm>
            <a:off x="4343400" y="1578089"/>
            <a:ext cx="1874520" cy="6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Battery</a:t>
            </a:r>
          </a:p>
          <a:p>
            <a:r>
              <a:rPr lang="en-US" altLang="ko-KR" sz="1500" b="1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Life-Cycle Chain</a:t>
            </a:r>
            <a:endParaRPr lang="ko-KR" altLang="en-US" sz="1500" b="1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688728-12C6-4196-ABBA-A04E3C875856}"/>
              </a:ext>
            </a:extLst>
          </p:cNvPr>
          <p:cNvSpPr/>
          <p:nvPr/>
        </p:nvSpPr>
        <p:spPr>
          <a:xfrm>
            <a:off x="1177572" y="246676"/>
            <a:ext cx="50759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AS-IS: current Electric Car Battery Management System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Google Shape;134;p20">
            <a:extLst>
              <a:ext uri="{FF2B5EF4-FFF2-40B4-BE49-F238E27FC236}">
                <a16:creationId xmlns:a16="http://schemas.microsoft.com/office/drawing/2014/main" id="{1E78020A-1C75-4467-AF51-202EEC7BBF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091" y="764631"/>
            <a:ext cx="6752873" cy="55645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lvl="0"/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Current E</a:t>
            </a:r>
            <a:r>
              <a:rPr lang="ko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lectric </a:t>
            </a: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After-Used Battery Recycling Process</a:t>
            </a:r>
            <a:endParaRPr sz="135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AB1D15-4F07-4318-B6E2-087D55C521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30188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1690089" y="1606150"/>
            <a:ext cx="2714272" cy="45633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-US" altLang="ko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Battery Recycling Tasks:</a:t>
            </a:r>
            <a:endParaRPr sz="1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indent="0">
              <a:spcBef>
                <a:spcPts val="1200"/>
              </a:spcBef>
              <a:buNone/>
            </a:pPr>
            <a:endParaRPr sz="1050" dirty="0">
              <a:solidFill>
                <a:srgbClr val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/>
              <a:sym typeface="Arial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sz="1050" dirty="0">
              <a:solidFill>
                <a:srgbClr val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C61DD-8C6E-4AD3-A0EC-F82AE99D60F3}"/>
              </a:ext>
            </a:extLst>
          </p:cNvPr>
          <p:cNvSpPr/>
          <p:nvPr/>
        </p:nvSpPr>
        <p:spPr>
          <a:xfrm>
            <a:off x="1177572" y="246676"/>
            <a:ext cx="50759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1050" dirty="0">
                <a:solidFill>
                  <a:schemeClr val="bg2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AS-IS: current Electric Car Battery Management System</a:t>
            </a:r>
            <a:endParaRPr lang="ko-KR" altLang="en-US" sz="1050" dirty="0">
              <a:solidFill>
                <a:schemeClr val="bg2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Google Shape;134;p20">
            <a:extLst>
              <a:ext uri="{FF2B5EF4-FFF2-40B4-BE49-F238E27FC236}">
                <a16:creationId xmlns:a16="http://schemas.microsoft.com/office/drawing/2014/main" id="{AAC331A7-E8BE-47CB-9646-0C93C73402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0091" y="764631"/>
            <a:ext cx="6752873" cy="55645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lvl="0"/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Current E</a:t>
            </a:r>
            <a:r>
              <a:rPr lang="ko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lectric </a:t>
            </a: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" altLang="ko-KR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en-US" altLang="ko" sz="1800" dirty="0">
                <a:solidFill>
                  <a:schemeClr val="tx2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After-Used Battery Recycling Process</a:t>
            </a:r>
            <a:endParaRPr sz="1350" dirty="0">
              <a:solidFill>
                <a:schemeClr val="tx2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D6D68E-4B7E-43A3-A941-9B91E566F3DE}"/>
              </a:ext>
            </a:extLst>
          </p:cNvPr>
          <p:cNvSpPr/>
          <p:nvPr/>
        </p:nvSpPr>
        <p:spPr>
          <a:xfrm>
            <a:off x="1832151" y="1931156"/>
            <a:ext cx="6077410" cy="114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88" indent="-228588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Normalized after-used Battery management/certificate system to evaluate value</a:t>
            </a:r>
          </a:p>
          <a:p>
            <a:pPr marL="228588" indent="-228588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Construct DB system for stats-based Battery life-cycle management system</a:t>
            </a:r>
          </a:p>
          <a:p>
            <a:pPr marL="228588" indent="-228588">
              <a:lnSpc>
                <a:spcPct val="200000"/>
              </a:lnSpc>
              <a:buFont typeface="+mj-ea"/>
              <a:buAutoNum type="circleNumDbPlain"/>
            </a:pPr>
            <a:r>
              <a:rPr lang="en-US" altLang="ko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Management based on Big data at each life-cycle</a:t>
            </a:r>
            <a:endParaRPr lang="ko-KR" altLang="en-US" sz="1600" dirty="0">
              <a:solidFill>
                <a:srgbClr val="C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96AE20-F0D9-4DEE-8B72-F681398AB31B}"/>
              </a:ext>
            </a:extLst>
          </p:cNvPr>
          <p:cNvSpPr/>
          <p:nvPr/>
        </p:nvSpPr>
        <p:spPr>
          <a:xfrm>
            <a:off x="1690089" y="3578657"/>
            <a:ext cx="582323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" sz="18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→ </a:t>
            </a:r>
            <a:r>
              <a:rPr lang="en-US" altLang="ko" sz="1800" b="1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Transparancy</a:t>
            </a:r>
            <a:r>
              <a:rPr lang="en-US" altLang="ko" sz="18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flow history  management, </a:t>
            </a:r>
          </a:p>
          <a:p>
            <a:pPr>
              <a:spcBef>
                <a:spcPts val="1200"/>
              </a:spcBef>
            </a:pPr>
            <a:r>
              <a:rPr lang="en-US" altLang="ko" sz="18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battery distribution monitoring</a:t>
            </a:r>
            <a:endParaRPr lang="en-US" altLang="ko-KR" sz="1800" b="1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15C860-C1E9-4ACC-9BCD-60116084A6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9</a:t>
            </a:fld>
            <a:endParaRPr lang="ko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2030</Words>
  <Application>Microsoft Office PowerPoint</Application>
  <PresentationFormat>화면 슬라이드 쇼(16:9)</PresentationFormat>
  <Paragraphs>378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Arial</vt:lpstr>
      <vt:lpstr>Adobe 고딕 Std B</vt:lpstr>
      <vt:lpstr>Lato</vt:lpstr>
      <vt:lpstr>Raleway</vt:lpstr>
      <vt:lpstr>Cambria Math</vt:lpstr>
      <vt:lpstr>Streamline</vt:lpstr>
      <vt:lpstr>Blottery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Electric Car battery Pack Structure</vt:lpstr>
      <vt:lpstr>Current Electric Car After-Used Battery Recycling Process</vt:lpstr>
      <vt:lpstr>Current Electric Car After-Used Battery Recycling Process</vt:lpstr>
      <vt:lpstr>Specs of Our Project</vt:lpstr>
      <vt:lpstr>Basic Battery Unit = Battery Module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Blottery -after-used electric car battery management System</dc:title>
  <dc:creator>이정현</dc:creator>
  <cp:lastModifiedBy>승수 이</cp:lastModifiedBy>
  <cp:revision>130</cp:revision>
  <dcterms:modified xsi:type="dcterms:W3CDTF">2020-05-06T20:40:11Z</dcterms:modified>
</cp:coreProperties>
</file>